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9" r:id="rId2"/>
    <p:sldId id="256" r:id="rId3"/>
    <p:sldId id="260" r:id="rId4"/>
    <p:sldId id="293" r:id="rId5"/>
    <p:sldId id="353" r:id="rId6"/>
    <p:sldId id="270" r:id="rId7"/>
    <p:sldId id="273" r:id="rId8"/>
    <p:sldId id="272" r:id="rId9"/>
    <p:sldId id="301" r:id="rId10"/>
    <p:sldId id="430" r:id="rId11"/>
    <p:sldId id="393" r:id="rId12"/>
    <p:sldId id="305" r:id="rId13"/>
    <p:sldId id="263" r:id="rId14"/>
    <p:sldId id="384" r:id="rId15"/>
    <p:sldId id="385" r:id="rId16"/>
    <p:sldId id="271" r:id="rId17"/>
    <p:sldId id="298" r:id="rId18"/>
    <p:sldId id="285" r:id="rId19"/>
    <p:sldId id="282" r:id="rId20"/>
    <p:sldId id="283" r:id="rId21"/>
    <p:sldId id="284" r:id="rId22"/>
    <p:sldId id="303" r:id="rId23"/>
    <p:sldId id="386" r:id="rId24"/>
    <p:sldId id="308" r:id="rId25"/>
    <p:sldId id="288" r:id="rId26"/>
    <p:sldId id="310" r:id="rId27"/>
    <p:sldId id="313" r:id="rId28"/>
    <p:sldId id="296" r:id="rId29"/>
    <p:sldId id="312" r:id="rId30"/>
    <p:sldId id="265" r:id="rId31"/>
    <p:sldId id="295" r:id="rId32"/>
    <p:sldId id="431" r:id="rId33"/>
    <p:sldId id="300" r:id="rId34"/>
    <p:sldId id="376" r:id="rId35"/>
    <p:sldId id="390" r:id="rId36"/>
    <p:sldId id="261" r:id="rId37"/>
    <p:sldId id="359" r:id="rId38"/>
    <p:sldId id="391" r:id="rId39"/>
    <p:sldId id="292" r:id="rId40"/>
    <p:sldId id="319" r:id="rId41"/>
    <p:sldId id="321" r:id="rId42"/>
    <p:sldId id="322" r:id="rId43"/>
    <p:sldId id="329" r:id="rId44"/>
    <p:sldId id="258" r:id="rId45"/>
    <p:sldId id="429" r:id="rId46"/>
    <p:sldId id="337" r:id="rId47"/>
    <p:sldId id="341" r:id="rId48"/>
    <p:sldId id="347" r:id="rId49"/>
    <p:sldId id="349" r:id="rId50"/>
    <p:sldId id="344" r:id="rId51"/>
    <p:sldId id="371" r:id="rId52"/>
    <p:sldId id="375" r:id="rId53"/>
    <p:sldId id="394" r:id="rId54"/>
    <p:sldId id="395" r:id="rId55"/>
    <p:sldId id="396" r:id="rId56"/>
    <p:sldId id="428" r:id="rId57"/>
    <p:sldId id="355" r:id="rId58"/>
    <p:sldId id="267" r:id="rId59"/>
    <p:sldId id="335" r:id="rId60"/>
    <p:sldId id="262" r:id="rId61"/>
    <p:sldId id="367" r:id="rId62"/>
    <p:sldId id="368" r:id="rId63"/>
    <p:sldId id="362" r:id="rId64"/>
    <p:sldId id="343" r:id="rId65"/>
    <p:sldId id="369" r:id="rId66"/>
    <p:sldId id="366" r:id="rId67"/>
    <p:sldId id="264" r:id="rId68"/>
    <p:sldId id="397" r:id="rId69"/>
    <p:sldId id="269" r:id="rId70"/>
    <p:sldId id="286" r:id="rId71"/>
    <p:sldId id="400" r:id="rId72"/>
    <p:sldId id="287" r:id="rId73"/>
    <p:sldId id="291" r:id="rId74"/>
    <p:sldId id="280" r:id="rId75"/>
    <p:sldId id="345" r:id="rId76"/>
    <p:sldId id="402" r:id="rId77"/>
    <p:sldId id="380" r:id="rId78"/>
    <p:sldId id="401" r:id="rId79"/>
    <p:sldId id="427" r:id="rId80"/>
    <p:sldId id="388" r:id="rId81"/>
    <p:sldId id="324" r:id="rId82"/>
    <p:sldId id="299" r:id="rId83"/>
    <p:sldId id="289" r:id="rId84"/>
    <p:sldId id="315" r:id="rId85"/>
    <p:sldId id="316" r:id="rId86"/>
    <p:sldId id="423" r:id="rId87"/>
    <p:sldId id="417" r:id="rId88"/>
    <p:sldId id="403" r:id="rId89"/>
    <p:sldId id="419" r:id="rId90"/>
    <p:sldId id="420" r:id="rId91"/>
    <p:sldId id="421" r:id="rId92"/>
    <p:sldId id="404" r:id="rId93"/>
    <p:sldId id="424" r:id="rId94"/>
    <p:sldId id="406" r:id="rId95"/>
    <p:sldId id="405" r:id="rId96"/>
    <p:sldId id="407" r:id="rId97"/>
    <p:sldId id="408" r:id="rId98"/>
    <p:sldId id="410" r:id="rId99"/>
    <p:sldId id="411" r:id="rId100"/>
    <p:sldId id="412" r:id="rId101"/>
    <p:sldId id="413" r:id="rId102"/>
    <p:sldId id="422" r:id="rId103"/>
    <p:sldId id="414" r:id="rId104"/>
    <p:sldId id="415" r:id="rId105"/>
    <p:sldId id="416" r:id="rId106"/>
    <p:sldId id="418" r:id="rId107"/>
    <p:sldId id="398" r:id="rId108"/>
    <p:sldId id="330" r:id="rId109"/>
    <p:sldId id="336" r:id="rId110"/>
    <p:sldId id="360" r:id="rId111"/>
    <p:sldId id="425" r:id="rId112"/>
    <p:sldId id="378" r:id="rId113"/>
    <p:sldId id="370" r:id="rId114"/>
    <p:sldId id="426" r:id="rId115"/>
    <p:sldId id="379"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344" autoAdjust="0"/>
    <p:restoredTop sz="94638" autoAdjust="0"/>
  </p:normalViewPr>
  <p:slideViewPr>
    <p:cSldViewPr>
      <p:cViewPr>
        <p:scale>
          <a:sx n="73" d="100"/>
          <a:sy n="73" d="100"/>
        </p:scale>
        <p:origin x="-2232" y="-3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9C809A-BF92-4415-8D03-FD55ED91A9A9}" type="datetimeFigureOut">
              <a:rPr lang="en-US" smtClean="0"/>
              <a:pPr/>
              <a:t>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BE9277-10DA-4E00-ACE8-6B09BE86013A}" type="slidenum">
              <a:rPr lang="en-US" smtClean="0"/>
              <a:pPr/>
              <a:t>‹#›</a:t>
            </a:fld>
            <a:endParaRPr lang="en-US"/>
          </a:p>
        </p:txBody>
      </p:sp>
    </p:spTree>
    <p:extLst>
      <p:ext uri="{BB962C8B-B14F-4D97-AF65-F5344CB8AC3E}">
        <p14:creationId xmlns="" xmlns:p14="http://schemas.microsoft.com/office/powerpoint/2010/main" val="340092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EBA60C-C77C-4A74-88D5-21184D4A1F7F}" type="datetime1">
              <a:rPr lang="en-US" smtClean="0"/>
              <a:pPr/>
              <a:t>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3704528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479414-7A46-4318-A265-C3CC9E64FC87}" type="datetime1">
              <a:rPr lang="en-US" smtClean="0"/>
              <a:pPr/>
              <a:t>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384198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70DC52-A1B0-4914-8130-0F2FE2526A67}" type="datetime1">
              <a:rPr lang="en-US" smtClean="0"/>
              <a:pPr/>
              <a:t>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3172880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67290-72ED-4724-ACF9-2A6A0F177A84}" type="datetime1">
              <a:rPr lang="en-US" smtClean="0"/>
              <a:pPr/>
              <a:t>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143637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F56E9D-475F-4887-9C75-768C509FA138}" type="datetime1">
              <a:rPr lang="en-US" smtClean="0"/>
              <a:pPr/>
              <a:t>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3622832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F3A5BB-6734-44EB-9DAA-96A57AE07181}" type="datetime1">
              <a:rPr lang="en-US" smtClean="0"/>
              <a:pPr/>
              <a:t>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25446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BB2D09-A6D1-4CD9-8FDE-3F2B3210ED2C}" type="datetime1">
              <a:rPr lang="en-US" smtClean="0"/>
              <a:pPr/>
              <a:t>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1247473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53A80F-ECED-42CF-BD8F-BDE55E6CD924}" type="datetime1">
              <a:rPr lang="en-US" smtClean="0"/>
              <a:pPr/>
              <a:t>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250625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EB080-5D81-44C7-B58D-EFD0440A2122}" type="datetime1">
              <a:rPr lang="en-US" smtClean="0"/>
              <a:pPr/>
              <a:t>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117338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20347B-05A4-4F2D-A41F-FB5AAFE74E0B}" type="datetime1">
              <a:rPr lang="en-US" smtClean="0"/>
              <a:pPr/>
              <a:t>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66031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43587B-DCF6-4AB7-8607-8B1D5E796451}" type="datetime1">
              <a:rPr lang="en-US" smtClean="0"/>
              <a:pPr/>
              <a:t>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93508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11EC6-7D98-4274-9A58-5D58E4847A5F}" type="datetime1">
              <a:rPr lang="en-US" smtClean="0"/>
              <a:pPr/>
              <a:t>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02807-61C3-4224-A505-661E95102FB5}" type="slidenum">
              <a:rPr lang="en-US" smtClean="0"/>
              <a:pPr/>
              <a:t>‹#›</a:t>
            </a:fld>
            <a:endParaRPr lang="en-US"/>
          </a:p>
        </p:txBody>
      </p:sp>
    </p:spTree>
    <p:extLst>
      <p:ext uri="{BB962C8B-B14F-4D97-AF65-F5344CB8AC3E}">
        <p14:creationId xmlns="" xmlns:p14="http://schemas.microsoft.com/office/powerpoint/2010/main" val="198313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stored Photographs of Bhagavan Sri Ramana Maharshi - Close-up of Bhagavan CLO_08 coloured"/>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57400" y="152400"/>
            <a:ext cx="4800600" cy="604609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914400" y="6211669"/>
            <a:ext cx="6758838" cy="646331"/>
          </a:xfrm>
          <a:prstGeom prst="rect">
            <a:avLst/>
          </a:prstGeom>
          <a:noFill/>
        </p:spPr>
        <p:txBody>
          <a:bodyPr wrap="none" rtlCol="0">
            <a:spAutoFit/>
          </a:bodyPr>
          <a:lstStyle/>
          <a:p>
            <a:r>
              <a:rPr lang="en-CA" sz="3600" dirty="0" smtClean="0"/>
              <a:t>Om Namo Bhagavate Sri Ramanaya</a:t>
            </a:r>
            <a:endParaRPr lang="en-US" sz="36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a:t>
            </a:fld>
            <a:endParaRPr lang="en-US" dirty="0"/>
          </a:p>
        </p:txBody>
      </p:sp>
    </p:spTree>
    <p:extLst>
      <p:ext uri="{BB962C8B-B14F-4D97-AF65-F5344CB8AC3E}">
        <p14:creationId xmlns="" xmlns:p14="http://schemas.microsoft.com/office/powerpoint/2010/main" val="3331936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10</a:t>
            </a:fld>
            <a:endParaRPr lang="en-US" dirty="0"/>
          </a:p>
        </p:txBody>
      </p:sp>
      <p:pic>
        <p:nvPicPr>
          <p:cNvPr id="7" name="Content Placeholder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66800" y="3048000"/>
            <a:ext cx="7924800" cy="3627386"/>
          </a:xfrm>
          <a:prstGeom prst="rect">
            <a:avLst/>
          </a:prstGeom>
        </p:spPr>
      </p:pic>
      <p:pic>
        <p:nvPicPr>
          <p:cNvPr id="9" name="Picture 2"/>
          <p:cNvPicPr>
            <a:picLocks noGrp="1" noChangeAspect="1" noChangeArrowheads="1"/>
          </p:cNvPicPr>
          <p:nvPr>
            <p:ph idx="1"/>
          </p:nvPr>
        </p:nvPicPr>
        <p:blipFill>
          <a:blip r:embed="rId3" cstate="print"/>
          <a:srcRect/>
          <a:stretch>
            <a:fillRect/>
          </a:stretch>
        </p:blipFill>
        <p:spPr bwMode="auto">
          <a:xfrm>
            <a:off x="533400" y="304800"/>
            <a:ext cx="3505200" cy="48333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p:txBody>
          <a:bodyPr>
            <a:normAutofit fontScale="62500" lnSpcReduction="20000"/>
          </a:bodyPr>
          <a:lstStyle/>
          <a:p>
            <a:r>
              <a:rPr lang="en-CA" dirty="0" smtClean="0"/>
              <a:t>Incident searching the Big Banyan Tree</a:t>
            </a:r>
          </a:p>
          <a:p>
            <a:r>
              <a:rPr lang="en-US" dirty="0"/>
              <a:t>“Oh Lord! See that we don’t meet our end without seeing you. Please forgive us.” </a:t>
            </a:r>
            <a:endParaRPr lang="en-US" dirty="0" smtClean="0"/>
          </a:p>
          <a:p>
            <a:endParaRPr lang="en-US" dirty="0" smtClean="0"/>
          </a:p>
          <a:p>
            <a:r>
              <a:rPr lang="en-US" dirty="0"/>
              <a:t>I went to </a:t>
            </a:r>
            <a:r>
              <a:rPr lang="en-US" dirty="0" err="1"/>
              <a:t>Palakothu</a:t>
            </a:r>
            <a:r>
              <a:rPr lang="en-US" dirty="0"/>
              <a:t>, had my bath and went and prostrated before Sri Bhagavan around 7 p.m. Sri Bhagavan asked, “What mischief have you done?” I was completely shaken by this question. “The </a:t>
            </a:r>
            <a:r>
              <a:rPr lang="en-US" dirty="0" err="1"/>
              <a:t>Zamindar’s</a:t>
            </a:r>
            <a:r>
              <a:rPr lang="en-US" dirty="0"/>
              <a:t> son came in an awful condition and prostrated outside the hall. </a:t>
            </a:r>
            <a:r>
              <a:rPr lang="en-US" dirty="0" err="1"/>
              <a:t>Munagala</a:t>
            </a:r>
            <a:r>
              <a:rPr lang="en-US" dirty="0"/>
              <a:t>, whose condition was much worse, did the same. You come and stand before me in all innocence. What mischief have you done?” </a:t>
            </a:r>
            <a:endParaRPr lang="en-US" dirty="0" smtClean="0"/>
          </a:p>
          <a:p>
            <a:endParaRPr lang="en-US" dirty="0"/>
          </a:p>
          <a:p>
            <a:r>
              <a:rPr lang="en-US" dirty="0" smtClean="0"/>
              <a:t>Sri </a:t>
            </a:r>
            <a:r>
              <a:rPr lang="en-US" dirty="0"/>
              <a:t>Bhagavan said, “If you had told me, I would have asked you not to go. All right</a:t>
            </a:r>
            <a:r>
              <a:rPr lang="en-US" dirty="0" smtClean="0"/>
              <a:t>.”</a:t>
            </a:r>
          </a:p>
          <a:p>
            <a:endParaRPr lang="en-US" dirty="0"/>
          </a:p>
          <a:p>
            <a:r>
              <a:rPr lang="en-US" dirty="0" smtClean="0"/>
              <a:t> </a:t>
            </a:r>
            <a:r>
              <a:rPr lang="en-US" dirty="0"/>
              <a:t>I took his “all right” for forgiveness and was greatly relieved. </a:t>
            </a:r>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100</a:t>
            </a:fld>
            <a:endParaRPr lang="en-US"/>
          </a:p>
        </p:txBody>
      </p:sp>
    </p:spTree>
    <p:extLst>
      <p:ext uri="{BB962C8B-B14F-4D97-AF65-F5344CB8AC3E}">
        <p14:creationId xmlns="" xmlns:p14="http://schemas.microsoft.com/office/powerpoint/2010/main" val="21108227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a:t>When we were in </a:t>
            </a:r>
            <a:r>
              <a:rPr lang="en-US" sz="2400" dirty="0" err="1"/>
              <a:t>Skandashram</a:t>
            </a:r>
            <a:r>
              <a:rPr lang="en-US" sz="2400" dirty="0"/>
              <a:t>, Sri Bhagavan’s Mother used to recite the devotional songs she had learned when she was young. </a:t>
            </a:r>
            <a:r>
              <a:rPr lang="en-US" sz="2400" dirty="0" smtClean="0"/>
              <a:t>From her </a:t>
            </a:r>
            <a:r>
              <a:rPr lang="en-US" sz="2400" dirty="0"/>
              <a:t>small room in </a:t>
            </a:r>
            <a:r>
              <a:rPr lang="en-US" sz="2400" dirty="0" err="1"/>
              <a:t>Skandashram</a:t>
            </a:r>
            <a:r>
              <a:rPr lang="en-US" sz="2400" dirty="0"/>
              <a:t>. Sri Bhagavan used to sit in the </a:t>
            </a:r>
            <a:r>
              <a:rPr lang="en-US" sz="2400" dirty="0" smtClean="0"/>
              <a:t>verandah. </a:t>
            </a:r>
            <a:r>
              <a:rPr lang="en-US" sz="2400" dirty="0"/>
              <a:t>We used to meditate before him. When his Mother finished her songs at 5 a.m., he would look at us and we would start reciting “</a:t>
            </a:r>
            <a:r>
              <a:rPr lang="en-US" sz="2400" dirty="0" err="1"/>
              <a:t>Aksharamanamalai</a:t>
            </a:r>
            <a:r>
              <a:rPr lang="en-US" sz="2400" dirty="0"/>
              <a:t>”,</a:t>
            </a:r>
            <a:r>
              <a:rPr lang="en-US" sz="2400" i="1" dirty="0"/>
              <a:t> </a:t>
            </a:r>
            <a:r>
              <a:rPr lang="en-US" sz="2400" dirty="0"/>
              <a:t>“</a:t>
            </a:r>
            <a:r>
              <a:rPr lang="en-US" sz="2400" dirty="0" err="1"/>
              <a:t>Appala</a:t>
            </a:r>
            <a:r>
              <a:rPr lang="en-US" sz="2400" dirty="0"/>
              <a:t> </a:t>
            </a:r>
            <a:r>
              <a:rPr lang="en-US" sz="2400" dirty="0" err="1"/>
              <a:t>Pattu</a:t>
            </a:r>
            <a:r>
              <a:rPr lang="en-US" sz="2400" dirty="0"/>
              <a:t>”, “Sri </a:t>
            </a:r>
            <a:r>
              <a:rPr lang="en-US" sz="2400" dirty="0" err="1"/>
              <a:t>Dakshinamurty</a:t>
            </a:r>
            <a:r>
              <a:rPr lang="en-US" sz="2400" dirty="0"/>
              <a:t> </a:t>
            </a:r>
            <a:r>
              <a:rPr lang="en-US" sz="2400" dirty="0" err="1"/>
              <a:t>Stotram</a:t>
            </a:r>
            <a:r>
              <a:rPr lang="en-US" sz="2400" dirty="0"/>
              <a:t>”, etc</a:t>
            </a:r>
            <a:r>
              <a:rPr lang="en-US" sz="2400" dirty="0" smtClean="0"/>
              <a:t>.</a:t>
            </a:r>
          </a:p>
          <a:p>
            <a:r>
              <a:rPr lang="en-US" sz="2400" dirty="0"/>
              <a:t>Later when we came to Mother’s </a:t>
            </a:r>
            <a:r>
              <a:rPr lang="en-US" sz="2400" i="1" dirty="0" err="1"/>
              <a:t>samadhi</a:t>
            </a:r>
            <a:r>
              <a:rPr lang="en-US" sz="2400" dirty="0"/>
              <a:t>, the routine was as follows: </a:t>
            </a:r>
            <a:r>
              <a:rPr lang="en-US" sz="2400" dirty="0" err="1"/>
              <a:t>Ramaswamy</a:t>
            </a:r>
            <a:r>
              <a:rPr lang="en-US" sz="2400" dirty="0"/>
              <a:t> Pillai, C. </a:t>
            </a:r>
            <a:r>
              <a:rPr lang="en-US" sz="2400" dirty="0" err="1"/>
              <a:t>Somasundaram</a:t>
            </a:r>
            <a:r>
              <a:rPr lang="en-US" sz="2400" dirty="0"/>
              <a:t> Pillai, </a:t>
            </a:r>
            <a:r>
              <a:rPr lang="en-US" sz="2400" dirty="0" err="1"/>
              <a:t>Rangaswami</a:t>
            </a:r>
            <a:r>
              <a:rPr lang="en-US" sz="2400" dirty="0"/>
              <a:t>, </a:t>
            </a:r>
            <a:r>
              <a:rPr lang="en-US" sz="2400" dirty="0" err="1"/>
              <a:t>Annamalaiswami</a:t>
            </a:r>
            <a:r>
              <a:rPr lang="en-US" sz="2400" dirty="0"/>
              <a:t>, and A. </a:t>
            </a:r>
            <a:r>
              <a:rPr lang="en-US" sz="2400" dirty="0" err="1"/>
              <a:t>Devaraja</a:t>
            </a:r>
            <a:r>
              <a:rPr lang="en-US" sz="2400" dirty="0"/>
              <a:t> </a:t>
            </a:r>
            <a:r>
              <a:rPr lang="en-US" sz="2400" dirty="0" err="1"/>
              <a:t>Mudaliar</a:t>
            </a:r>
            <a:r>
              <a:rPr lang="en-US" sz="2400" dirty="0"/>
              <a:t> used to form one group; </a:t>
            </a:r>
            <a:r>
              <a:rPr lang="en-US" sz="2400" dirty="0" err="1"/>
              <a:t>Madhavaswami</a:t>
            </a:r>
            <a:r>
              <a:rPr lang="en-US" sz="2400" dirty="0"/>
              <a:t>, </a:t>
            </a:r>
            <a:r>
              <a:rPr lang="en-US" sz="2400" dirty="0" err="1"/>
              <a:t>Vadivudaiyar</a:t>
            </a:r>
            <a:r>
              <a:rPr lang="en-US" sz="2400" dirty="0"/>
              <a:t>, </a:t>
            </a:r>
            <a:r>
              <a:rPr lang="en-US" sz="2400" dirty="0" err="1"/>
              <a:t>Sivanandam</a:t>
            </a:r>
            <a:r>
              <a:rPr lang="en-US" sz="2400" dirty="0"/>
              <a:t> and I used to be another group. The first group would sing the first part of a song and the second group the second part. Sri Bhagavan himself had arranged the songs to be sung in this fashion.</a:t>
            </a:r>
          </a:p>
        </p:txBody>
      </p:sp>
      <p:sp>
        <p:nvSpPr>
          <p:cNvPr id="4" name="Slide Number Placeholder 3"/>
          <p:cNvSpPr>
            <a:spLocks noGrp="1"/>
          </p:cNvSpPr>
          <p:nvPr>
            <p:ph type="sldNum" sz="quarter" idx="12"/>
          </p:nvPr>
        </p:nvSpPr>
        <p:spPr/>
        <p:txBody>
          <a:bodyPr/>
          <a:lstStyle/>
          <a:p>
            <a:fld id="{12102807-61C3-4224-A505-661E95102FB5}" type="slidenum">
              <a:rPr lang="en-US" smtClean="0"/>
              <a:pPr/>
              <a:t>101</a:t>
            </a:fld>
            <a:endParaRPr lang="en-US"/>
          </a:p>
        </p:txBody>
      </p:sp>
    </p:spTree>
    <p:extLst>
      <p:ext uri="{BB962C8B-B14F-4D97-AF65-F5344CB8AC3E}">
        <p14:creationId xmlns="" xmlns:p14="http://schemas.microsoft.com/office/powerpoint/2010/main" val="41485540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p:txBody>
          <a:bodyPr/>
          <a:lstStyle/>
          <a:p>
            <a:r>
              <a:rPr lang="en-CA" dirty="0" err="1" smtClean="0"/>
              <a:t>Bhagavans</a:t>
            </a:r>
            <a:r>
              <a:rPr lang="en-CA" dirty="0" smtClean="0"/>
              <a:t> Malayalam biography</a:t>
            </a:r>
          </a:p>
          <a:p>
            <a:r>
              <a:rPr lang="en-CA" dirty="0" err="1" smtClean="0"/>
              <a:t>Ithu</a:t>
            </a:r>
            <a:r>
              <a:rPr lang="en-CA" dirty="0" smtClean="0"/>
              <a:t> </a:t>
            </a:r>
            <a:r>
              <a:rPr lang="en-CA" dirty="0" err="1" smtClean="0"/>
              <a:t>mattum</a:t>
            </a:r>
            <a:r>
              <a:rPr lang="en-CA" dirty="0" smtClean="0"/>
              <a:t> </a:t>
            </a:r>
            <a:r>
              <a:rPr lang="en-CA" dirty="0" err="1" smtClean="0"/>
              <a:t>Poyyo</a:t>
            </a:r>
            <a:r>
              <a:rPr lang="en-CA" dirty="0" smtClean="0"/>
              <a:t>?</a:t>
            </a:r>
          </a:p>
          <a:p>
            <a:r>
              <a:rPr lang="en-CA" i="1" dirty="0"/>
              <a:t>Are all these other things true (pointing to the world), and is this alone false</a:t>
            </a:r>
            <a:r>
              <a:rPr lang="en-CA" i="1" dirty="0" smtClean="0"/>
              <a:t>?“</a:t>
            </a:r>
          </a:p>
          <a:p>
            <a:pPr marL="0" indent="0">
              <a:buNone/>
            </a:pPr>
            <a:r>
              <a:rPr lang="en-CA" i="1" dirty="0" smtClean="0"/>
              <a:t>… </a:t>
            </a:r>
            <a:r>
              <a:rPr lang="en-CA" i="1" dirty="0" err="1" smtClean="0"/>
              <a:t>Maharshi</a:t>
            </a:r>
            <a:r>
              <a:rPr lang="en-CA" i="1" dirty="0" smtClean="0"/>
              <a:t> Newsletter</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102</a:t>
            </a:fld>
            <a:endParaRPr lang="en-US"/>
          </a:p>
        </p:txBody>
      </p:sp>
    </p:spTree>
    <p:extLst>
      <p:ext uri="{BB962C8B-B14F-4D97-AF65-F5344CB8AC3E}">
        <p14:creationId xmlns="" xmlns:p14="http://schemas.microsoft.com/office/powerpoint/2010/main" val="26167534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080.jpg"/>
          <p:cNvPicPr>
            <a:picLocks noGrp="1" noChangeAspect="1"/>
          </p:cNvPicPr>
          <p:nvPr>
            <p:ph idx="1"/>
          </p:nvPr>
        </p:nvPicPr>
        <p:blipFill>
          <a:blip r:embed="rId2"/>
          <a:stretch>
            <a:fillRect/>
          </a:stretch>
        </p:blipFill>
        <p:spPr>
          <a:xfrm>
            <a:off x="1902608" y="304800"/>
            <a:ext cx="4726792" cy="6300960"/>
          </a:xfrm>
        </p:spPr>
      </p:pic>
      <p:sp>
        <p:nvSpPr>
          <p:cNvPr id="5" name="Slide Number Placeholder 4"/>
          <p:cNvSpPr>
            <a:spLocks noGrp="1"/>
          </p:cNvSpPr>
          <p:nvPr>
            <p:ph type="sldNum" sz="quarter" idx="12"/>
          </p:nvPr>
        </p:nvSpPr>
        <p:spPr/>
        <p:txBody>
          <a:bodyPr/>
          <a:lstStyle/>
          <a:p>
            <a:fld id="{12102807-61C3-4224-A505-661E95102FB5}" type="slidenum">
              <a:rPr lang="en-US" smtClean="0"/>
              <a:pPr/>
              <a:t>103</a:t>
            </a:fld>
            <a:endParaRPr lang="en-US"/>
          </a:p>
        </p:txBody>
      </p:sp>
    </p:spTree>
    <p:extLst>
      <p:ext uri="{BB962C8B-B14F-4D97-AF65-F5344CB8AC3E}">
        <p14:creationId xmlns="" xmlns:p14="http://schemas.microsoft.com/office/powerpoint/2010/main" val="356448066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081.jpg"/>
          <p:cNvPicPr>
            <a:picLocks noGrp="1" noChangeAspect="1"/>
          </p:cNvPicPr>
          <p:nvPr>
            <p:ph idx="1"/>
          </p:nvPr>
        </p:nvPicPr>
        <p:blipFill>
          <a:blip r:embed="rId2"/>
          <a:stretch>
            <a:fillRect/>
          </a:stretch>
        </p:blipFill>
        <p:spPr>
          <a:xfrm>
            <a:off x="1828800" y="204266"/>
            <a:ext cx="4953000" cy="6606375"/>
          </a:xfrm>
        </p:spPr>
      </p:pic>
      <p:sp>
        <p:nvSpPr>
          <p:cNvPr id="5" name="Slide Number Placeholder 4"/>
          <p:cNvSpPr>
            <a:spLocks noGrp="1"/>
          </p:cNvSpPr>
          <p:nvPr>
            <p:ph type="sldNum" sz="quarter" idx="12"/>
          </p:nvPr>
        </p:nvSpPr>
        <p:spPr/>
        <p:txBody>
          <a:bodyPr/>
          <a:lstStyle/>
          <a:p>
            <a:fld id="{12102807-61C3-4224-A505-661E95102FB5}" type="slidenum">
              <a:rPr lang="en-US" smtClean="0"/>
              <a:pPr/>
              <a:t>104</a:t>
            </a:fld>
            <a:endParaRPr lang="en-US"/>
          </a:p>
        </p:txBody>
      </p:sp>
    </p:spTree>
    <p:extLst>
      <p:ext uri="{BB962C8B-B14F-4D97-AF65-F5344CB8AC3E}">
        <p14:creationId xmlns="" xmlns:p14="http://schemas.microsoft.com/office/powerpoint/2010/main" val="22731559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082.jpg"/>
          <p:cNvPicPr>
            <a:picLocks noGrp="1" noChangeAspect="1"/>
          </p:cNvPicPr>
          <p:nvPr>
            <p:ph idx="1"/>
          </p:nvPr>
        </p:nvPicPr>
        <p:blipFill>
          <a:blip r:embed="rId2"/>
          <a:stretch>
            <a:fillRect/>
          </a:stretch>
        </p:blipFill>
        <p:spPr>
          <a:xfrm>
            <a:off x="1846618" y="228600"/>
            <a:ext cx="4858982" cy="6479960"/>
          </a:xfrm>
        </p:spPr>
      </p:pic>
      <p:sp>
        <p:nvSpPr>
          <p:cNvPr id="5" name="Slide Number Placeholder 4"/>
          <p:cNvSpPr>
            <a:spLocks noGrp="1"/>
          </p:cNvSpPr>
          <p:nvPr>
            <p:ph type="sldNum" sz="quarter" idx="12"/>
          </p:nvPr>
        </p:nvSpPr>
        <p:spPr/>
        <p:txBody>
          <a:bodyPr/>
          <a:lstStyle/>
          <a:p>
            <a:fld id="{12102807-61C3-4224-A505-661E95102FB5}" type="slidenum">
              <a:rPr lang="en-US" smtClean="0"/>
              <a:pPr/>
              <a:t>105</a:t>
            </a:fld>
            <a:endParaRPr lang="en-US"/>
          </a:p>
        </p:txBody>
      </p:sp>
    </p:spTree>
    <p:extLst>
      <p:ext uri="{BB962C8B-B14F-4D97-AF65-F5344CB8AC3E}">
        <p14:creationId xmlns="" xmlns:p14="http://schemas.microsoft.com/office/powerpoint/2010/main" val="37690501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p:txBody>
          <a:bodyPr>
            <a:normAutofit fontScale="85000" lnSpcReduction="10000"/>
          </a:bodyPr>
          <a:lstStyle/>
          <a:p>
            <a:r>
              <a:rPr lang="en-US" sz="2800" dirty="0"/>
              <a:t>When I first heard Sri Bhagavan’s name, I was thrilled. I wanted to go to </a:t>
            </a:r>
            <a:r>
              <a:rPr lang="en-US" sz="2800" dirty="0" err="1"/>
              <a:t>Tiruvannamalai</a:t>
            </a:r>
            <a:r>
              <a:rPr lang="en-US" sz="2800" dirty="0"/>
              <a:t> at once, leaving my parents. But I could not go immediately. Later when I rushed to Arunachala, I got immersed in the Grace of </a:t>
            </a:r>
            <a:r>
              <a:rPr lang="en-US" sz="2800" dirty="0" smtClean="0"/>
              <a:t>Sri </a:t>
            </a:r>
            <a:r>
              <a:rPr lang="en-US" sz="2800" dirty="0"/>
              <a:t>Bhagavan. </a:t>
            </a:r>
            <a:endParaRPr lang="en-US" sz="2800" dirty="0" smtClean="0"/>
          </a:p>
          <a:p>
            <a:pPr marL="0" indent="0">
              <a:buNone/>
            </a:pPr>
            <a:endParaRPr lang="en-US" sz="2800" dirty="0" smtClean="0"/>
          </a:p>
          <a:p>
            <a:r>
              <a:rPr lang="en-US" sz="2800" dirty="0" smtClean="0"/>
              <a:t>He </a:t>
            </a:r>
            <a:r>
              <a:rPr lang="en-US" sz="2800" dirty="0"/>
              <a:t>was my Father, Mother, Guru and God</a:t>
            </a:r>
            <a:r>
              <a:rPr lang="en-US" sz="2800" dirty="0" smtClean="0"/>
              <a:t>. </a:t>
            </a:r>
            <a:r>
              <a:rPr lang="en-US" sz="2800" dirty="0"/>
              <a:t>He was, and is, everything to me in this world</a:t>
            </a:r>
            <a:r>
              <a:rPr lang="en-US" sz="2800" dirty="0" smtClean="0"/>
              <a:t>.</a:t>
            </a:r>
          </a:p>
          <a:p>
            <a:endParaRPr lang="en-US" sz="2800" dirty="0" smtClean="0"/>
          </a:p>
          <a:p>
            <a:r>
              <a:rPr lang="en-US" sz="2800" dirty="0" smtClean="0"/>
              <a:t> </a:t>
            </a:r>
            <a:r>
              <a:rPr lang="en-US" sz="2800" dirty="0"/>
              <a:t>I don’t know what good I have done to deserve his Grace, the Grace that permitted me to serve him. I have tried to communicate the taste and </a:t>
            </a:r>
            <a:r>
              <a:rPr lang="en-US" sz="2800" dirty="0" err="1"/>
              <a:t>flavour</a:t>
            </a:r>
            <a:r>
              <a:rPr lang="en-US" sz="2800" dirty="0"/>
              <a:t> of the nectar of </a:t>
            </a:r>
            <a:r>
              <a:rPr lang="en-US" sz="2800" dirty="0" smtClean="0"/>
              <a:t>Sri </a:t>
            </a:r>
            <a:r>
              <a:rPr lang="en-US" sz="2800" dirty="0" err="1"/>
              <a:t>Ramana</a:t>
            </a:r>
            <a:r>
              <a:rPr lang="en-US" sz="2800" dirty="0"/>
              <a:t> through my writing. Is it ever possible?</a:t>
            </a:r>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106</a:t>
            </a:fld>
            <a:endParaRPr lang="en-US"/>
          </a:p>
        </p:txBody>
      </p:sp>
    </p:spTree>
    <p:extLst>
      <p:ext uri="{BB962C8B-B14F-4D97-AF65-F5344CB8AC3E}">
        <p14:creationId xmlns="" xmlns:p14="http://schemas.microsoft.com/office/powerpoint/2010/main" val="100373127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descr="G:\Tampa talk Pics\Satyananda - kunju swami  attendants 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3000" y="533401"/>
            <a:ext cx="6876298" cy="577583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2102807-61C3-4224-A505-661E95102FB5}" type="slidenum">
              <a:rPr lang="en-US" smtClean="0"/>
              <a:pPr/>
              <a:t>107</a:t>
            </a:fld>
            <a:endParaRPr lang="en-US"/>
          </a:p>
        </p:txBody>
      </p:sp>
    </p:spTree>
    <p:extLst>
      <p:ext uri="{BB962C8B-B14F-4D97-AF65-F5344CB8AC3E}">
        <p14:creationId xmlns="" xmlns:p14="http://schemas.microsoft.com/office/powerpoint/2010/main" val="33594721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Ramakrishna Swami</a:t>
            </a:r>
            <a:endParaRPr lang="en-US" dirty="0"/>
          </a:p>
        </p:txBody>
      </p:sp>
      <p:sp>
        <p:nvSpPr>
          <p:cNvPr id="3" name="Content Placeholder 2"/>
          <p:cNvSpPr>
            <a:spLocks noGrp="1"/>
          </p:cNvSpPr>
          <p:nvPr>
            <p:ph idx="1"/>
          </p:nvPr>
        </p:nvSpPr>
        <p:spPr>
          <a:xfrm>
            <a:off x="457200" y="1600200"/>
            <a:ext cx="8382000" cy="4525963"/>
          </a:xfrm>
        </p:spPr>
        <p:txBody>
          <a:bodyPr>
            <a:normAutofit fontScale="92500" lnSpcReduction="10000"/>
          </a:bodyPr>
          <a:lstStyle/>
          <a:p>
            <a:r>
              <a:rPr lang="en-US" sz="2400" dirty="0" smtClean="0"/>
              <a:t>Sri </a:t>
            </a:r>
            <a:r>
              <a:rPr lang="en-US" sz="2400" dirty="0" err="1" smtClean="0"/>
              <a:t>Bhagavan</a:t>
            </a:r>
            <a:r>
              <a:rPr lang="en-US" sz="2400" dirty="0" smtClean="0"/>
              <a:t> used to say that going for </a:t>
            </a:r>
            <a:r>
              <a:rPr lang="en-US" sz="2400" i="1" dirty="0" err="1" smtClean="0"/>
              <a:t>bhiksha</a:t>
            </a:r>
            <a:r>
              <a:rPr lang="en-US" sz="2400" dirty="0" smtClean="0"/>
              <a:t> is a good </a:t>
            </a:r>
            <a:r>
              <a:rPr lang="en-US" sz="2400" i="1" dirty="0" err="1" smtClean="0"/>
              <a:t>sadhana</a:t>
            </a:r>
            <a:r>
              <a:rPr lang="en-US" sz="2400" dirty="0" smtClean="0"/>
              <a:t> and would remove one’s ego and body consciousness.  </a:t>
            </a:r>
          </a:p>
          <a:p>
            <a:r>
              <a:rPr lang="en-US" sz="2400" dirty="0" err="1" smtClean="0"/>
              <a:t>Ramakrishnaswami</a:t>
            </a:r>
            <a:r>
              <a:rPr lang="en-US" sz="2400" dirty="0" smtClean="0"/>
              <a:t> would go into town and shout “</a:t>
            </a:r>
            <a:r>
              <a:rPr lang="en-US" sz="2400" i="1" dirty="0" err="1" smtClean="0"/>
              <a:t>Bhiksha</a:t>
            </a:r>
            <a:r>
              <a:rPr lang="en-US" sz="2400" i="1" dirty="0" smtClean="0"/>
              <a:t>! </a:t>
            </a:r>
            <a:r>
              <a:rPr lang="en-US" sz="2400" i="1" dirty="0" err="1" smtClean="0"/>
              <a:t>Bhiksha</a:t>
            </a:r>
            <a:r>
              <a:rPr lang="en-US" sz="2400" i="1" dirty="0" smtClean="0"/>
              <a:t>!</a:t>
            </a:r>
            <a:r>
              <a:rPr lang="en-US" sz="2400" dirty="0" smtClean="0"/>
              <a:t>”.</a:t>
            </a:r>
          </a:p>
          <a:p>
            <a:r>
              <a:rPr lang="en-US" sz="2400" dirty="0" smtClean="0"/>
              <a:t> Lakshmi </a:t>
            </a:r>
            <a:r>
              <a:rPr lang="en-US" sz="2400" dirty="0" err="1" smtClean="0"/>
              <a:t>Ammal</a:t>
            </a:r>
            <a:r>
              <a:rPr lang="en-US" sz="2400" dirty="0" smtClean="0"/>
              <a:t> invited for </a:t>
            </a:r>
            <a:r>
              <a:rPr lang="en-US" sz="2400" dirty="0" err="1" smtClean="0"/>
              <a:t>Bhiksha</a:t>
            </a:r>
            <a:endParaRPr lang="en-US" sz="2400" dirty="0" smtClean="0"/>
          </a:p>
          <a:p>
            <a:pPr marL="0" indent="0">
              <a:buNone/>
            </a:pPr>
            <a:r>
              <a:rPr lang="en-US" sz="2400" i="1" dirty="0" smtClean="0"/>
              <a:t>      </a:t>
            </a:r>
            <a:r>
              <a:rPr lang="en-US" sz="2400" dirty="0" smtClean="0"/>
              <a:t>asked to recite </a:t>
            </a:r>
            <a:r>
              <a:rPr lang="en-US" sz="2400" i="1" dirty="0" smtClean="0"/>
              <a:t>Siva </a:t>
            </a:r>
            <a:r>
              <a:rPr lang="en-US" sz="2400" i="1" dirty="0" err="1" smtClean="0"/>
              <a:t>Purana</a:t>
            </a:r>
            <a:r>
              <a:rPr lang="en-US" sz="2400" dirty="0" smtClean="0"/>
              <a:t> which he didn’t know and was ashamed.</a:t>
            </a:r>
          </a:p>
          <a:p>
            <a:pPr marL="0" indent="0">
              <a:buNone/>
            </a:pPr>
            <a:endParaRPr lang="en-US" sz="2400" dirty="0" smtClean="0"/>
          </a:p>
          <a:p>
            <a:r>
              <a:rPr lang="en-US" sz="2400" dirty="0" smtClean="0"/>
              <a:t> </a:t>
            </a:r>
            <a:r>
              <a:rPr lang="en-US" sz="2400" dirty="0" err="1" smtClean="0"/>
              <a:t>Bhagavan</a:t>
            </a:r>
            <a:r>
              <a:rPr lang="en-US" sz="2400" dirty="0" smtClean="0"/>
              <a:t> “I </a:t>
            </a:r>
            <a:r>
              <a:rPr lang="en-US" sz="2400" dirty="0"/>
              <a:t>too used to ask for it with indifference but with dignity. It is something that naturally comes to one. </a:t>
            </a:r>
            <a:r>
              <a:rPr lang="en-US" sz="2400" i="1" dirty="0"/>
              <a:t>Sadhus</a:t>
            </a:r>
            <a:r>
              <a:rPr lang="en-US" sz="2400" dirty="0"/>
              <a:t> should be familiar with </a:t>
            </a:r>
            <a:r>
              <a:rPr lang="en-US" sz="2400" i="1" dirty="0"/>
              <a:t>Siva </a:t>
            </a:r>
            <a:r>
              <a:rPr lang="en-US" sz="2400" i="1" dirty="0" err="1"/>
              <a:t>Puranam</a:t>
            </a:r>
            <a:r>
              <a:rPr lang="en-US" sz="2400" dirty="0"/>
              <a:t> and the song from </a:t>
            </a:r>
            <a:r>
              <a:rPr lang="en-US" sz="2400" i="1" dirty="0" err="1"/>
              <a:t>Peria</a:t>
            </a:r>
            <a:r>
              <a:rPr lang="en-US" sz="2400" i="1" dirty="0"/>
              <a:t> </a:t>
            </a:r>
            <a:r>
              <a:rPr lang="en-US" sz="2400" i="1" dirty="0" err="1" smtClean="0"/>
              <a:t>Puranam</a:t>
            </a:r>
            <a:r>
              <a:rPr lang="en-US" sz="2400" i="1" dirty="0" smtClean="0"/>
              <a:t>”</a:t>
            </a:r>
            <a:endParaRPr lang="en-US" sz="2400" dirty="0" smtClean="0"/>
          </a:p>
          <a:p>
            <a:pPr marL="0" indent="0">
              <a:buNone/>
            </a:pPr>
            <a:endParaRPr lang="en-US" sz="2400" dirty="0" smtClean="0"/>
          </a:p>
          <a:p>
            <a:r>
              <a:rPr lang="en-CA" sz="2400" dirty="0"/>
              <a:t>Both </a:t>
            </a:r>
            <a:r>
              <a:rPr lang="en-CA" sz="2400" dirty="0" err="1" smtClean="0"/>
              <a:t>Kunju</a:t>
            </a:r>
            <a:r>
              <a:rPr lang="en-CA" sz="2400" dirty="0" smtClean="0"/>
              <a:t> and Ramakrishna used </a:t>
            </a:r>
            <a:r>
              <a:rPr lang="en-CA" sz="2400" dirty="0"/>
              <a:t>to alternately serve </a:t>
            </a:r>
            <a:r>
              <a:rPr lang="en-CA" sz="2400" dirty="0" err="1"/>
              <a:t>Bhagavan</a:t>
            </a:r>
            <a:r>
              <a:rPr lang="en-CA" sz="2400" dirty="0"/>
              <a:t> and go for </a:t>
            </a:r>
            <a:r>
              <a:rPr lang="en-CA" sz="2400" dirty="0" err="1"/>
              <a:t>Bhiksha</a:t>
            </a:r>
            <a:r>
              <a:rPr lang="en-CA" sz="2400" dirty="0"/>
              <a:t>.</a:t>
            </a:r>
            <a:endParaRPr lang="en-US" sz="2400" dirty="0"/>
          </a:p>
          <a:p>
            <a:pPr marL="0" indent="0">
              <a:buNone/>
            </a:pPr>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Ramakrishna Swami</a:t>
            </a:r>
            <a:endParaRPr lang="en-US" dirty="0"/>
          </a:p>
        </p:txBody>
      </p:sp>
      <p:sp>
        <p:nvSpPr>
          <p:cNvPr id="3" name="Content Placeholder 2"/>
          <p:cNvSpPr>
            <a:spLocks noGrp="1"/>
          </p:cNvSpPr>
          <p:nvPr>
            <p:ph idx="1"/>
          </p:nvPr>
        </p:nvSpPr>
        <p:spPr/>
        <p:txBody>
          <a:bodyPr>
            <a:normAutofit/>
          </a:bodyPr>
          <a:lstStyle/>
          <a:p>
            <a:r>
              <a:rPr lang="en-CA" sz="2400" dirty="0" err="1" smtClean="0"/>
              <a:t>Chittattin</a:t>
            </a:r>
            <a:r>
              <a:rPr lang="en-CA" sz="2400" dirty="0" smtClean="0"/>
              <a:t> </a:t>
            </a:r>
            <a:r>
              <a:rPr lang="en-CA" sz="2400" dirty="0" err="1"/>
              <a:t>s</a:t>
            </a:r>
            <a:r>
              <a:rPr lang="en-CA" sz="2400" dirty="0" err="1" smtClean="0"/>
              <a:t>hantiyade</a:t>
            </a:r>
            <a:r>
              <a:rPr lang="en-CA" sz="2400" dirty="0" smtClean="0"/>
              <a:t> </a:t>
            </a:r>
            <a:r>
              <a:rPr lang="en-CA" sz="2400" dirty="0" err="1"/>
              <a:t>s</a:t>
            </a:r>
            <a:r>
              <a:rPr lang="en-CA" sz="2400" dirty="0" err="1" smtClean="0"/>
              <a:t>iddama</a:t>
            </a:r>
            <a:r>
              <a:rPr lang="en-CA" sz="2400" dirty="0" smtClean="0"/>
              <a:t> </a:t>
            </a:r>
            <a:r>
              <a:rPr lang="en-CA" sz="2400" dirty="0" err="1"/>
              <a:t>m</a:t>
            </a:r>
            <a:r>
              <a:rPr lang="en-CA" sz="2400" dirty="0" err="1" smtClean="0"/>
              <a:t>ukthi-enil</a:t>
            </a:r>
            <a:endParaRPr lang="en-CA" sz="2400" dirty="0" smtClean="0"/>
          </a:p>
          <a:p>
            <a:pPr marL="0" indent="0">
              <a:buNone/>
            </a:pPr>
            <a:r>
              <a:rPr lang="en-CA" sz="2400" dirty="0" smtClean="0"/>
              <a:t>     </a:t>
            </a:r>
            <a:r>
              <a:rPr lang="en-CA" sz="2400" dirty="0" err="1" smtClean="0"/>
              <a:t>Chittathin</a:t>
            </a:r>
            <a:r>
              <a:rPr lang="en-CA" sz="2400" dirty="0" smtClean="0"/>
              <a:t> </a:t>
            </a:r>
            <a:r>
              <a:rPr lang="en-CA" sz="2400" dirty="0" err="1"/>
              <a:t>s</a:t>
            </a:r>
            <a:r>
              <a:rPr lang="en-CA" sz="2400" dirty="0" err="1" smtClean="0"/>
              <a:t>eigai-yindri</a:t>
            </a:r>
            <a:r>
              <a:rPr lang="en-CA" sz="2400" dirty="0" smtClean="0"/>
              <a:t> </a:t>
            </a:r>
            <a:r>
              <a:rPr lang="en-CA" sz="2400" dirty="0" err="1" smtClean="0"/>
              <a:t>sidhiyam-sidhikalil</a:t>
            </a:r>
            <a:endParaRPr lang="en-CA" sz="2400" dirty="0" smtClean="0"/>
          </a:p>
          <a:p>
            <a:pPr marL="0" indent="0">
              <a:buNone/>
            </a:pPr>
            <a:r>
              <a:rPr lang="en-CA" sz="2400" dirty="0"/>
              <a:t> </a:t>
            </a:r>
            <a:r>
              <a:rPr lang="en-CA" sz="2400" dirty="0" smtClean="0"/>
              <a:t>    </a:t>
            </a:r>
            <a:r>
              <a:rPr lang="en-CA" sz="2400" dirty="0" err="1" smtClean="0"/>
              <a:t>Chittam</a:t>
            </a:r>
            <a:r>
              <a:rPr lang="en-CA" sz="2400" dirty="0" smtClean="0"/>
              <a:t>  </a:t>
            </a:r>
            <a:r>
              <a:rPr lang="en-CA" sz="2400" dirty="0" err="1" smtClean="0"/>
              <a:t>cher</a:t>
            </a:r>
            <a:r>
              <a:rPr lang="en-CA" sz="2400" dirty="0" smtClean="0"/>
              <a:t> </a:t>
            </a:r>
            <a:r>
              <a:rPr lang="en-CA" sz="2400" dirty="0" err="1" smtClean="0"/>
              <a:t>varengan</a:t>
            </a:r>
            <a:r>
              <a:rPr lang="en-CA" sz="2400" dirty="0" smtClean="0"/>
              <a:t> </a:t>
            </a:r>
            <a:r>
              <a:rPr lang="en-CA" sz="2400" dirty="0" err="1"/>
              <a:t>c</a:t>
            </a:r>
            <a:r>
              <a:rPr lang="en-CA" sz="2400" dirty="0" err="1" smtClean="0"/>
              <a:t>hittakala-kantir</a:t>
            </a:r>
            <a:endParaRPr lang="en-CA" sz="2400" dirty="0" smtClean="0"/>
          </a:p>
          <a:p>
            <a:pPr marL="0" indent="0">
              <a:buNone/>
            </a:pPr>
            <a:r>
              <a:rPr lang="en-CA" sz="2400" dirty="0"/>
              <a:t> </a:t>
            </a:r>
            <a:r>
              <a:rPr lang="en-CA" sz="2400" dirty="0" smtClean="0"/>
              <a:t>    </a:t>
            </a:r>
            <a:r>
              <a:rPr lang="en-CA" sz="2400" dirty="0" err="1" smtClean="0"/>
              <a:t>Mukthi</a:t>
            </a:r>
            <a:r>
              <a:rPr lang="en-CA" sz="2400" dirty="0" smtClean="0"/>
              <a:t> </a:t>
            </a:r>
            <a:r>
              <a:rPr lang="en-CA" sz="2400" dirty="0" err="1" smtClean="0"/>
              <a:t>sukham</a:t>
            </a:r>
            <a:r>
              <a:rPr lang="en-CA" sz="2400" dirty="0" smtClean="0"/>
              <a:t> </a:t>
            </a:r>
            <a:r>
              <a:rPr lang="en-CA" sz="2400" dirty="0" err="1"/>
              <a:t>t</a:t>
            </a:r>
            <a:r>
              <a:rPr lang="en-CA" sz="2400" dirty="0" err="1" smtClean="0"/>
              <a:t>oyvar</a:t>
            </a:r>
            <a:r>
              <a:rPr lang="en-CA" sz="2400" dirty="0" smtClean="0"/>
              <a:t> </a:t>
            </a:r>
            <a:r>
              <a:rPr lang="en-CA" sz="2400" dirty="0" err="1"/>
              <a:t>m</a:t>
            </a:r>
            <a:r>
              <a:rPr lang="en-CA" sz="2400" dirty="0" err="1" smtClean="0"/>
              <a:t>ozhi</a:t>
            </a:r>
            <a:endParaRPr lang="en-CA" sz="2400" dirty="0" smtClean="0"/>
          </a:p>
          <a:p>
            <a:pPr marL="0" indent="0">
              <a:buNone/>
            </a:pPr>
            <a:r>
              <a:rPr lang="en-CA" sz="2400" dirty="0" smtClean="0"/>
              <a:t>…. </a:t>
            </a:r>
            <a:r>
              <a:rPr lang="en-CA" sz="2400" dirty="0" err="1" smtClean="0"/>
              <a:t>Ulladu</a:t>
            </a:r>
            <a:r>
              <a:rPr lang="en-CA" sz="2400" dirty="0" smtClean="0"/>
              <a:t> </a:t>
            </a:r>
            <a:r>
              <a:rPr lang="en-CA" sz="2400" dirty="0" err="1" smtClean="0"/>
              <a:t>Narpadu</a:t>
            </a:r>
            <a:r>
              <a:rPr lang="en-CA" sz="2400" dirty="0" smtClean="0"/>
              <a:t> </a:t>
            </a:r>
            <a:r>
              <a:rPr lang="en-CA" sz="2400" dirty="0" err="1" smtClean="0"/>
              <a:t>Anubandham</a:t>
            </a:r>
            <a:r>
              <a:rPr lang="en-CA" sz="2400" dirty="0" smtClean="0"/>
              <a:t> verse 16</a:t>
            </a:r>
          </a:p>
          <a:p>
            <a:pPr marL="0" indent="0">
              <a:buNone/>
            </a:pPr>
            <a:endParaRPr lang="en-CA" sz="2400" dirty="0" smtClean="0"/>
          </a:p>
          <a:p>
            <a:pPr marL="0" indent="0">
              <a:buNone/>
            </a:pPr>
            <a:r>
              <a:rPr lang="en-CA" sz="2400" dirty="0" smtClean="0"/>
              <a:t> Stilling of mind is true liberation; Miraculous powers are unattainable without an act of the mind. How can those whose minds are set on such powers enter the bliss of liberation which is the ending of all activity of the mind? </a:t>
            </a:r>
            <a:endParaRPr lang="en-US"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109</a:t>
            </a:fld>
            <a:endParaRPr lang="en-US"/>
          </a:p>
        </p:txBody>
      </p:sp>
    </p:spTree>
    <p:extLst>
      <p:ext uri="{BB962C8B-B14F-4D97-AF65-F5344CB8AC3E}">
        <p14:creationId xmlns="" xmlns:p14="http://schemas.microsoft.com/office/powerpoint/2010/main" val="2391432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Bhagavan: initial </a:t>
            </a:r>
            <a:r>
              <a:rPr lang="en-CA" sz="4000" b="1" dirty="0"/>
              <a:t>days</a:t>
            </a:r>
            <a:endParaRPr lang="en-US" sz="4000" b="1" dirty="0"/>
          </a:p>
        </p:txBody>
      </p:sp>
      <p:sp>
        <p:nvSpPr>
          <p:cNvPr id="3" name="Content Placeholder 2"/>
          <p:cNvSpPr>
            <a:spLocks noGrp="1"/>
          </p:cNvSpPr>
          <p:nvPr>
            <p:ph idx="1"/>
          </p:nvPr>
        </p:nvSpPr>
        <p:spPr>
          <a:xfrm>
            <a:off x="457200" y="1447800"/>
            <a:ext cx="8229600" cy="5410200"/>
          </a:xfrm>
        </p:spPr>
        <p:txBody>
          <a:bodyPr>
            <a:normAutofit fontScale="70000" lnSpcReduction="20000"/>
          </a:bodyPr>
          <a:lstStyle/>
          <a:p>
            <a:r>
              <a:rPr lang="en-GB" dirty="0" smtClean="0"/>
              <a:t>“For </a:t>
            </a:r>
            <a:r>
              <a:rPr lang="en-GB" dirty="0"/>
              <a:t>something like a year I was eating only one meal a day. A</a:t>
            </a:r>
            <a:r>
              <a:rPr lang="en-GB" dirty="0" smtClean="0"/>
              <a:t>t Gurumurtham, I </a:t>
            </a:r>
            <a:r>
              <a:rPr lang="en-GB" dirty="0"/>
              <a:t>was only skin and bone, no flesh anywhere. All the bones were sticking out, collar bone, ribs, and the hip bones. There was no stomach to be seen. It was sticking to the </a:t>
            </a:r>
            <a:r>
              <a:rPr lang="en-GB" dirty="0" smtClean="0"/>
              <a:t>back.” </a:t>
            </a:r>
          </a:p>
          <a:p>
            <a:pPr marL="0" indent="0">
              <a:buNone/>
            </a:pPr>
            <a:r>
              <a:rPr lang="en-GB" dirty="0" smtClean="0"/>
              <a:t>…Day by Day 6</a:t>
            </a:r>
            <a:r>
              <a:rPr lang="en-GB" baseline="30000" dirty="0" smtClean="0"/>
              <a:t>th</a:t>
            </a:r>
            <a:r>
              <a:rPr lang="en-GB" dirty="0" smtClean="0"/>
              <a:t> February 1946 Night</a:t>
            </a:r>
          </a:p>
          <a:p>
            <a:endParaRPr lang="en-US" dirty="0" smtClean="0"/>
          </a:p>
          <a:p>
            <a:r>
              <a:rPr lang="en-US" dirty="0" smtClean="0"/>
              <a:t>No shave for year </a:t>
            </a:r>
            <a:r>
              <a:rPr lang="en-US" dirty="0"/>
              <a:t>and a half </a:t>
            </a:r>
            <a:endParaRPr lang="en-US" dirty="0" smtClean="0"/>
          </a:p>
          <a:p>
            <a:pPr marL="0" indent="0">
              <a:buNone/>
            </a:pPr>
            <a:r>
              <a:rPr lang="en-US" dirty="0" smtClean="0"/>
              <a:t>      The matted hair </a:t>
            </a:r>
            <a:r>
              <a:rPr lang="en-US" dirty="0"/>
              <a:t>on the head </a:t>
            </a:r>
            <a:r>
              <a:rPr lang="en-US" dirty="0" smtClean="0"/>
              <a:t>spread </a:t>
            </a:r>
            <a:r>
              <a:rPr lang="en-US" dirty="0"/>
              <a:t>out and hung down like the </a:t>
            </a:r>
            <a:r>
              <a:rPr lang="en-US" dirty="0" smtClean="0"/>
              <a:t>  </a:t>
            </a:r>
          </a:p>
          <a:p>
            <a:pPr marL="0" indent="0">
              <a:buNone/>
            </a:pPr>
            <a:r>
              <a:rPr lang="en-US" dirty="0" smtClean="0"/>
              <a:t>     mane </a:t>
            </a:r>
            <a:r>
              <a:rPr lang="en-US" dirty="0"/>
              <a:t>of </a:t>
            </a:r>
            <a:r>
              <a:rPr lang="en-US" dirty="0" smtClean="0"/>
              <a:t>a lion</a:t>
            </a:r>
            <a:r>
              <a:rPr lang="en-US" dirty="0"/>
              <a:t>. </a:t>
            </a:r>
            <a:endParaRPr lang="en-US" dirty="0" smtClean="0"/>
          </a:p>
          <a:p>
            <a:pPr marL="0" indent="0">
              <a:buNone/>
            </a:pPr>
            <a:endParaRPr lang="en-GB" dirty="0" smtClean="0"/>
          </a:p>
          <a:p>
            <a:r>
              <a:rPr lang="en-US" dirty="0"/>
              <a:t>When my head was shaven clean, I began to wonder whether I had a head or not, it felt so light. </a:t>
            </a:r>
            <a:endParaRPr lang="en-US" dirty="0" smtClean="0"/>
          </a:p>
          <a:p>
            <a:endParaRPr lang="en-US" dirty="0" smtClean="0"/>
          </a:p>
          <a:p>
            <a:r>
              <a:rPr lang="en-US" dirty="0" smtClean="0"/>
              <a:t>had long nails, and a frightful appearance</a:t>
            </a:r>
            <a:endParaRPr lang="en-US" dirty="0"/>
          </a:p>
          <a:p>
            <a:pPr marL="0" indent="0">
              <a:buNone/>
            </a:pPr>
            <a:endParaRPr lang="en-CA" dirty="0"/>
          </a:p>
          <a:p>
            <a:pPr marL="0" indent="0">
              <a:buNone/>
            </a:pPr>
            <a:r>
              <a:rPr lang="en-CA" dirty="0"/>
              <a:t>..Letters Chapter 177</a:t>
            </a:r>
          </a:p>
          <a:p>
            <a:pPr marL="0" indent="0">
              <a:buNone/>
            </a:pPr>
            <a:endParaRPr lang="en-GB"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11</a:t>
            </a:fld>
            <a:endParaRPr lang="en-US" dirty="0"/>
          </a:p>
        </p:txBody>
      </p:sp>
    </p:spTree>
    <p:extLst>
      <p:ext uri="{BB962C8B-B14F-4D97-AF65-F5344CB8AC3E}">
        <p14:creationId xmlns="" xmlns:p14="http://schemas.microsoft.com/office/powerpoint/2010/main" val="3463977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Ramakrishna Swami</a:t>
            </a:r>
            <a:endParaRPr lang="en-US" dirty="0"/>
          </a:p>
        </p:txBody>
      </p:sp>
      <p:sp>
        <p:nvSpPr>
          <p:cNvPr id="3" name="Content Placeholder 2"/>
          <p:cNvSpPr>
            <a:spLocks noGrp="1"/>
          </p:cNvSpPr>
          <p:nvPr>
            <p:ph idx="1"/>
          </p:nvPr>
        </p:nvSpPr>
        <p:spPr/>
        <p:txBody>
          <a:bodyPr>
            <a:normAutofit fontScale="70000" lnSpcReduction="20000"/>
          </a:bodyPr>
          <a:lstStyle/>
          <a:p>
            <a:pPr hangingPunct="0"/>
            <a:r>
              <a:rPr lang="en-GB" dirty="0" smtClean="0"/>
              <a:t> the </a:t>
            </a:r>
            <a:r>
              <a:rPr lang="en-GB" dirty="0"/>
              <a:t>meaning of </a:t>
            </a:r>
            <a:r>
              <a:rPr lang="en-GB" i="1" dirty="0" err="1"/>
              <a:t>Twaiyarunachala</a:t>
            </a:r>
            <a:r>
              <a:rPr lang="en-GB" i="1" dirty="0"/>
              <a:t> </a:t>
            </a:r>
            <a:r>
              <a:rPr lang="en-GB" i="1" dirty="0" err="1"/>
              <a:t>Sarvam</a:t>
            </a:r>
            <a:r>
              <a:rPr lang="en-GB" dirty="0"/>
              <a:t>, </a:t>
            </a:r>
            <a:r>
              <a:rPr lang="en-GB" dirty="0" smtClean="0"/>
              <a:t>verse 2 in </a:t>
            </a:r>
            <a:r>
              <a:rPr lang="en-GB" dirty="0" err="1" smtClean="0"/>
              <a:t>Arunachala</a:t>
            </a:r>
            <a:r>
              <a:rPr lang="en-GB" dirty="0" smtClean="0"/>
              <a:t> </a:t>
            </a:r>
            <a:r>
              <a:rPr lang="en-GB" dirty="0" err="1" smtClean="0"/>
              <a:t>pancharatnam</a:t>
            </a:r>
            <a:endParaRPr lang="en-GB" dirty="0" smtClean="0"/>
          </a:p>
          <a:p>
            <a:pPr hangingPunct="0">
              <a:buNone/>
            </a:pPr>
            <a:endParaRPr lang="en-US" dirty="0"/>
          </a:p>
          <a:p>
            <a:pPr hangingPunct="0"/>
            <a:r>
              <a:rPr lang="en-GB" dirty="0" smtClean="0"/>
              <a:t>Bhagavan </a:t>
            </a:r>
          </a:p>
          <a:p>
            <a:pPr hangingPunct="0">
              <a:buNone/>
            </a:pPr>
            <a:r>
              <a:rPr lang="en-GB" dirty="0" smtClean="0"/>
              <a:t>     “The </a:t>
            </a:r>
            <a:r>
              <a:rPr lang="en-GB" dirty="0"/>
              <a:t>universe is like a painting on a screen -  the screen being the Red Hill, </a:t>
            </a:r>
            <a:r>
              <a:rPr lang="en-GB" dirty="0" err="1"/>
              <a:t>Arunachala</a:t>
            </a:r>
            <a:r>
              <a:rPr lang="en-GB" dirty="0"/>
              <a:t>. That which rises and sinks is made up of what it rises from. The finality of the universe is the God </a:t>
            </a:r>
            <a:r>
              <a:rPr lang="en-GB" dirty="0" err="1"/>
              <a:t>Arunachala</a:t>
            </a:r>
            <a:r>
              <a:rPr lang="en-GB" dirty="0"/>
              <a:t>. Meditating on </a:t>
            </a:r>
            <a:r>
              <a:rPr lang="en-GB" dirty="0" smtClean="0"/>
              <a:t>the </a:t>
            </a:r>
            <a:r>
              <a:rPr lang="en-GB" dirty="0"/>
              <a:t>seer, the Self, there is a mental vibration ‘I’ to which all are reduced. Tracing the source of ‘I’, the primal ‘I-I’ alone remains over, and it is inexpressible. The seat of Realisation is within and the seeker cannot find it as an object outside him. That seat is bliss and is the core of all beings. Hence it is called the Heart. The only useful purpose of the present birth is to turn within and realise it. There is nothing else to do.</a:t>
            </a:r>
            <a:endParaRPr lang="en-US" dirty="0"/>
          </a:p>
          <a:p>
            <a:r>
              <a:rPr lang="en-US" dirty="0" smtClean="0"/>
              <a:t>…Talk 219   Talks with Ramana </a:t>
            </a:r>
            <a:r>
              <a:rPr lang="en-US" dirty="0" err="1" smtClean="0"/>
              <a:t>Maharshi</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110</a:t>
            </a:fld>
            <a:endParaRPr lang="en-US"/>
          </a:p>
        </p:txBody>
      </p:sp>
    </p:spTree>
    <p:extLst>
      <p:ext uri="{BB962C8B-B14F-4D97-AF65-F5344CB8AC3E}">
        <p14:creationId xmlns="" xmlns:p14="http://schemas.microsoft.com/office/powerpoint/2010/main" val="352218581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Ramakrishna Swami</a:t>
            </a:r>
            <a:endParaRPr lang="en-US" dirty="0"/>
          </a:p>
        </p:txBody>
      </p:sp>
      <p:sp>
        <p:nvSpPr>
          <p:cNvPr id="3" name="Content Placeholder 2"/>
          <p:cNvSpPr>
            <a:spLocks noGrp="1"/>
          </p:cNvSpPr>
          <p:nvPr>
            <p:ph idx="1"/>
          </p:nvPr>
        </p:nvSpPr>
        <p:spPr/>
        <p:txBody>
          <a:bodyPr>
            <a:normAutofit fontScale="70000" lnSpcReduction="20000"/>
          </a:bodyPr>
          <a:lstStyle/>
          <a:p>
            <a:r>
              <a:rPr lang="en-CA" dirty="0" smtClean="0"/>
              <a:t>“</a:t>
            </a:r>
            <a:r>
              <a:rPr lang="en-CA" dirty="0" err="1"/>
              <a:t>Pragnya</a:t>
            </a:r>
            <a:r>
              <a:rPr lang="en-CA" dirty="0"/>
              <a:t> refers to the consciousness that we have of the body and its surroundings. </a:t>
            </a:r>
            <a:r>
              <a:rPr lang="en-CA" dirty="0" err="1" smtClean="0"/>
              <a:t>Pragnya</a:t>
            </a:r>
            <a:r>
              <a:rPr lang="en-CA" dirty="0" smtClean="0"/>
              <a:t> </a:t>
            </a:r>
            <a:r>
              <a:rPr lang="en-CA" dirty="0"/>
              <a:t>is outward awareness</a:t>
            </a:r>
            <a:r>
              <a:rPr lang="en-CA" dirty="0" smtClean="0"/>
              <a:t>.</a:t>
            </a:r>
          </a:p>
          <a:p>
            <a:endParaRPr lang="en-CA" dirty="0" smtClean="0"/>
          </a:p>
          <a:p>
            <a:r>
              <a:rPr lang="en-CA" dirty="0" smtClean="0"/>
              <a:t> </a:t>
            </a:r>
            <a:r>
              <a:rPr lang="en-CA" dirty="0" err="1"/>
              <a:t>Gnyapti</a:t>
            </a:r>
            <a:r>
              <a:rPr lang="en-CA" dirty="0"/>
              <a:t> refers to pure, inward awareness; it is </a:t>
            </a:r>
            <a:r>
              <a:rPr lang="en-CA" dirty="0" smtClean="0"/>
              <a:t>one’s </a:t>
            </a:r>
            <a:r>
              <a:rPr lang="en-CA" dirty="0"/>
              <a:t>state of natural awareness. For instance, when a person wakes up, there is a state of alertness </a:t>
            </a:r>
            <a:r>
              <a:rPr lang="en-CA" dirty="0" smtClean="0"/>
              <a:t>when </a:t>
            </a:r>
            <a:r>
              <a:rPr lang="en-CA" dirty="0"/>
              <a:t>he </a:t>
            </a:r>
            <a:r>
              <a:rPr lang="en-CA" dirty="0" smtClean="0"/>
              <a:t>understands </a:t>
            </a:r>
            <a:r>
              <a:rPr lang="en-CA" dirty="0"/>
              <a:t>that he has woken up and is no longer asleep. This takes place in a short span of time. </a:t>
            </a:r>
            <a:r>
              <a:rPr lang="en-CA" dirty="0" smtClean="0"/>
              <a:t>Though </a:t>
            </a:r>
            <a:r>
              <a:rPr lang="en-CA" dirty="0"/>
              <a:t>it is a spiritual experience, </a:t>
            </a:r>
            <a:r>
              <a:rPr lang="en-CA" dirty="0" smtClean="0"/>
              <a:t>we </a:t>
            </a:r>
            <a:r>
              <a:rPr lang="en-CA" dirty="0"/>
              <a:t>do not pay pointed attention to </a:t>
            </a:r>
            <a:r>
              <a:rPr lang="en-CA" dirty="0" smtClean="0"/>
              <a:t>it. the </a:t>
            </a:r>
            <a:r>
              <a:rPr lang="en-CA" dirty="0"/>
              <a:t>experience </a:t>
            </a:r>
            <a:r>
              <a:rPr lang="en-CA" dirty="0" smtClean="0"/>
              <a:t>does not </a:t>
            </a:r>
            <a:r>
              <a:rPr lang="en-CA" dirty="0"/>
              <a:t>last because of our compulsive urge to jump out of bed and get into our routine. This state of awareness when there is no </a:t>
            </a:r>
            <a:r>
              <a:rPr lang="en-CA" dirty="0" smtClean="0"/>
              <a:t>movement, </a:t>
            </a:r>
            <a:r>
              <a:rPr lang="en-CA" dirty="0"/>
              <a:t>which is yet to descend to the level of consciousness, is the state of </a:t>
            </a:r>
            <a:r>
              <a:rPr lang="en-CA" dirty="0" err="1" smtClean="0"/>
              <a:t>gnyapti</a:t>
            </a:r>
            <a:r>
              <a:rPr lang="en-CA" dirty="0" smtClean="0"/>
              <a:t>. </a:t>
            </a:r>
            <a:r>
              <a:rPr lang="en-CA" dirty="0"/>
              <a:t>This is a state that can be experienced by </a:t>
            </a:r>
            <a:r>
              <a:rPr lang="en-CA" dirty="0" smtClean="0"/>
              <a:t>anyone</a:t>
            </a:r>
            <a:endParaRPr lang="en-CA" dirty="0"/>
          </a:p>
          <a:p>
            <a:pPr marL="0" indent="0">
              <a:buNone/>
            </a:pPr>
            <a:endParaRPr lang="en-CA" dirty="0" smtClean="0"/>
          </a:p>
          <a:p>
            <a:pPr marL="0" indent="0">
              <a:buNone/>
            </a:pPr>
            <a:r>
              <a:rPr lang="en-CA" dirty="0" smtClean="0"/>
              <a:t>   … Advice given to Sri </a:t>
            </a:r>
            <a:r>
              <a:rPr lang="en-CA" dirty="0" err="1" smtClean="0"/>
              <a:t>Ganeshan</a:t>
            </a:r>
            <a:r>
              <a:rPr lang="en-CA" dirty="0" smtClean="0"/>
              <a:t>  Ramana </a:t>
            </a:r>
            <a:r>
              <a:rPr lang="en-CA" dirty="0" err="1" smtClean="0"/>
              <a:t>Periyapuranam</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111</a:t>
            </a:fld>
            <a:endParaRPr lang="en-US"/>
          </a:p>
        </p:txBody>
      </p:sp>
    </p:spTree>
    <p:extLst>
      <p:ext uri="{BB962C8B-B14F-4D97-AF65-F5344CB8AC3E}">
        <p14:creationId xmlns="" xmlns:p14="http://schemas.microsoft.com/office/powerpoint/2010/main" val="8701624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Madhava</a:t>
            </a:r>
            <a:r>
              <a:rPr lang="en-US" dirty="0"/>
              <a:t> Swami</a:t>
            </a:r>
          </a:p>
        </p:txBody>
      </p:sp>
      <p:sp>
        <p:nvSpPr>
          <p:cNvPr id="3" name="Content Placeholder 2"/>
          <p:cNvSpPr>
            <a:spLocks noGrp="1"/>
          </p:cNvSpPr>
          <p:nvPr>
            <p:ph idx="1"/>
          </p:nvPr>
        </p:nvSpPr>
        <p:spPr/>
        <p:txBody>
          <a:bodyPr>
            <a:normAutofit fontScale="92500" lnSpcReduction="20000"/>
          </a:bodyPr>
          <a:lstStyle/>
          <a:p>
            <a:r>
              <a:rPr lang="en-CA" sz="2400" dirty="0" err="1" smtClean="0"/>
              <a:t>Mounam</a:t>
            </a:r>
            <a:r>
              <a:rPr lang="en-CA" sz="2400" dirty="0" smtClean="0"/>
              <a:t>(Silence) is but the state of Grace that emerges within as One Word</a:t>
            </a:r>
          </a:p>
          <a:p>
            <a:pPr marL="0" indent="0">
              <a:buNone/>
            </a:pPr>
            <a:r>
              <a:rPr lang="en-CA" sz="2400" dirty="0" smtClean="0"/>
              <a:t>… </a:t>
            </a:r>
            <a:r>
              <a:rPr lang="en-CA" sz="2400" dirty="0" err="1" smtClean="0"/>
              <a:t>Bhagavans</a:t>
            </a:r>
            <a:r>
              <a:rPr lang="en-CA" sz="2400" dirty="0" smtClean="0"/>
              <a:t> verse on Silence in </a:t>
            </a:r>
            <a:r>
              <a:rPr lang="en-CA" sz="2400" dirty="0" err="1" smtClean="0"/>
              <a:t>Madhava</a:t>
            </a:r>
            <a:r>
              <a:rPr lang="en-CA" sz="2400" dirty="0" smtClean="0"/>
              <a:t> Swamis note book</a:t>
            </a:r>
          </a:p>
          <a:p>
            <a:pPr marL="0" indent="0">
              <a:buNone/>
            </a:pPr>
            <a:endParaRPr lang="en-CA" sz="2400" dirty="0"/>
          </a:p>
          <a:p>
            <a:pPr marL="0" indent="0">
              <a:buNone/>
            </a:pPr>
            <a:r>
              <a:rPr lang="en-CA" sz="2400" dirty="0" smtClean="0"/>
              <a:t>Original one</a:t>
            </a:r>
          </a:p>
          <a:p>
            <a:pPr marL="0" indent="0">
              <a:buNone/>
            </a:pPr>
            <a:r>
              <a:rPr lang="en-CA" sz="2400" dirty="0" err="1" smtClean="0"/>
              <a:t>Ekam</a:t>
            </a:r>
            <a:r>
              <a:rPr lang="en-CA" sz="2400" dirty="0" smtClean="0"/>
              <a:t> </a:t>
            </a:r>
            <a:r>
              <a:rPr lang="en-CA" sz="2400" dirty="0" err="1"/>
              <a:t>a</a:t>
            </a:r>
            <a:r>
              <a:rPr lang="en-CA" sz="2400" dirty="0" err="1" smtClean="0"/>
              <a:t>ksharam</a:t>
            </a:r>
            <a:r>
              <a:rPr lang="en-CA" sz="2400" dirty="0" smtClean="0"/>
              <a:t> </a:t>
            </a:r>
            <a:r>
              <a:rPr lang="en-CA" sz="2400" dirty="0" err="1"/>
              <a:t>h</a:t>
            </a:r>
            <a:r>
              <a:rPr lang="en-CA" sz="2400" dirty="0" err="1" smtClean="0"/>
              <a:t>ridi</a:t>
            </a:r>
            <a:r>
              <a:rPr lang="en-CA" sz="2400" dirty="0" smtClean="0"/>
              <a:t> </a:t>
            </a:r>
            <a:r>
              <a:rPr lang="en-CA" sz="2400" dirty="0" err="1"/>
              <a:t>n</a:t>
            </a:r>
            <a:r>
              <a:rPr lang="en-CA" sz="2400" dirty="0" err="1" smtClean="0"/>
              <a:t>irantaram</a:t>
            </a:r>
            <a:r>
              <a:rPr lang="en-CA" sz="2400" dirty="0" smtClean="0"/>
              <a:t> </a:t>
            </a:r>
          </a:p>
          <a:p>
            <a:pPr marL="0" indent="0">
              <a:buNone/>
            </a:pPr>
            <a:r>
              <a:rPr lang="en-CA" sz="2400" dirty="0" err="1" smtClean="0"/>
              <a:t>Bhasate</a:t>
            </a:r>
            <a:r>
              <a:rPr lang="en-CA" sz="2400" dirty="0" smtClean="0"/>
              <a:t> </a:t>
            </a:r>
            <a:r>
              <a:rPr lang="en-CA" sz="2400" dirty="0" err="1"/>
              <a:t>s</a:t>
            </a:r>
            <a:r>
              <a:rPr lang="en-CA" sz="2400" dirty="0" err="1" smtClean="0"/>
              <a:t>wayam</a:t>
            </a:r>
            <a:r>
              <a:rPr lang="en-CA" sz="2400" dirty="0" smtClean="0"/>
              <a:t> </a:t>
            </a:r>
            <a:r>
              <a:rPr lang="en-CA" sz="2400" dirty="0" err="1"/>
              <a:t>l</a:t>
            </a:r>
            <a:r>
              <a:rPr lang="en-CA" sz="2400" dirty="0" err="1" smtClean="0"/>
              <a:t>ikhyate</a:t>
            </a:r>
            <a:r>
              <a:rPr lang="en-CA" sz="2400" dirty="0" smtClean="0"/>
              <a:t> </a:t>
            </a:r>
            <a:r>
              <a:rPr lang="en-CA" sz="2400" dirty="0" err="1"/>
              <a:t>k</a:t>
            </a:r>
            <a:r>
              <a:rPr lang="en-CA" sz="2400" dirty="0" err="1" smtClean="0"/>
              <a:t>atham</a:t>
            </a:r>
            <a:r>
              <a:rPr lang="en-CA" sz="2400" dirty="0" smtClean="0"/>
              <a:t>?</a:t>
            </a:r>
          </a:p>
          <a:p>
            <a:pPr marL="0" indent="0">
              <a:buNone/>
            </a:pPr>
            <a:endParaRPr lang="en-CA" sz="2400" dirty="0"/>
          </a:p>
          <a:p>
            <a:pPr marL="0" indent="0">
              <a:buNone/>
            </a:pPr>
            <a:r>
              <a:rPr lang="en-CA" sz="2400" dirty="0" smtClean="0"/>
              <a:t>One </a:t>
            </a:r>
            <a:r>
              <a:rPr lang="en-CA" sz="2400" dirty="0" err="1" smtClean="0"/>
              <a:t>Aksharam</a:t>
            </a:r>
            <a:r>
              <a:rPr lang="en-CA" sz="2400" dirty="0" smtClean="0"/>
              <a:t>(Letter but real meaning Imperishable thing)is itself ever shining in the Heart. Who can write it down?</a:t>
            </a:r>
          </a:p>
          <a:p>
            <a:pPr marL="0" indent="0">
              <a:buNone/>
            </a:pPr>
            <a:endParaRPr lang="en-CA" sz="2400" dirty="0" smtClean="0"/>
          </a:p>
          <a:p>
            <a:r>
              <a:rPr lang="en-CA" sz="2400" dirty="0" err="1" smtClean="0"/>
              <a:t>Madhava</a:t>
            </a:r>
            <a:r>
              <a:rPr lang="en-CA" sz="2400" dirty="0" smtClean="0"/>
              <a:t> Swami surprised </a:t>
            </a:r>
            <a:r>
              <a:rPr lang="en-CA" sz="2400" dirty="0" err="1" smtClean="0"/>
              <a:t>Subbaramayya</a:t>
            </a:r>
            <a:r>
              <a:rPr lang="en-CA" sz="2400" dirty="0" smtClean="0"/>
              <a:t> by reciting Telugu version of </a:t>
            </a:r>
            <a:r>
              <a:rPr lang="en-CA" sz="2400" dirty="0" err="1" smtClean="0"/>
              <a:t>Bhagawad</a:t>
            </a:r>
            <a:r>
              <a:rPr lang="en-CA" sz="2400" dirty="0" smtClean="0"/>
              <a:t> Gita </a:t>
            </a:r>
            <a:r>
              <a:rPr lang="en-CA" sz="2400" dirty="0" err="1" smtClean="0"/>
              <a:t>saram</a:t>
            </a:r>
            <a:r>
              <a:rPr lang="en-CA" sz="2400" dirty="0" smtClean="0"/>
              <a:t> </a:t>
            </a:r>
          </a:p>
          <a:p>
            <a:pPr marL="0" indent="0">
              <a:buNone/>
            </a:pPr>
            <a:r>
              <a:rPr lang="en-CA" sz="2400" dirty="0"/>
              <a:t>…. </a:t>
            </a:r>
            <a:r>
              <a:rPr lang="en-CA" sz="2400" dirty="0" err="1"/>
              <a:t>Subbaramayya</a:t>
            </a:r>
            <a:r>
              <a:rPr lang="en-CA" sz="2400" dirty="0"/>
              <a:t> </a:t>
            </a:r>
            <a:r>
              <a:rPr lang="en-CA" sz="2400" dirty="0" err="1"/>
              <a:t>Reminescences</a:t>
            </a:r>
            <a:endParaRPr lang="en-CA" sz="2400" dirty="0"/>
          </a:p>
          <a:p>
            <a:endParaRPr lang="en-CA" sz="2400" dirty="0" smtClean="0"/>
          </a:p>
          <a:p>
            <a:pPr marL="0" indent="0">
              <a:buNone/>
            </a:pPr>
            <a:endParaRPr lang="en-CA"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112</a:t>
            </a:fld>
            <a:endParaRPr lang="en-US"/>
          </a:p>
        </p:txBody>
      </p:sp>
    </p:spTree>
    <p:extLst>
      <p:ext uri="{BB962C8B-B14F-4D97-AF65-F5344CB8AC3E}">
        <p14:creationId xmlns="" xmlns:p14="http://schemas.microsoft.com/office/powerpoint/2010/main" val="6440620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Madhava</a:t>
            </a:r>
            <a:r>
              <a:rPr lang="en-US" dirty="0" smtClean="0"/>
              <a:t> Swami</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We placed our offerings(cashew nuts and sugar candy) on a stool before him and sat down. The cow </a:t>
            </a:r>
            <a:r>
              <a:rPr lang="en-US" dirty="0" err="1" smtClean="0"/>
              <a:t>Lakshmi</a:t>
            </a:r>
            <a:r>
              <a:rPr lang="en-US" dirty="0" smtClean="0"/>
              <a:t> was lying near Bhagavan’s sofa. She got up and began to chew our precious offerings. </a:t>
            </a:r>
          </a:p>
          <a:p>
            <a:pPr>
              <a:buNone/>
            </a:pPr>
            <a:r>
              <a:rPr lang="en-US" dirty="0" smtClean="0"/>
              <a:t>    Bhagavan looked on and said nothing. </a:t>
            </a:r>
          </a:p>
          <a:p>
            <a:pPr>
              <a:buNone/>
            </a:pPr>
            <a:r>
              <a:rPr lang="en-US" dirty="0" smtClean="0"/>
              <a:t>    His attendant, </a:t>
            </a:r>
            <a:r>
              <a:rPr lang="en-US" dirty="0" err="1" smtClean="0"/>
              <a:t>Madhava</a:t>
            </a:r>
            <a:r>
              <a:rPr lang="en-US" dirty="0" smtClean="0"/>
              <a:t> Swami, did not even look. </a:t>
            </a:r>
          </a:p>
          <a:p>
            <a:pPr>
              <a:buNone/>
            </a:pPr>
            <a:r>
              <a:rPr lang="en-US" dirty="0" smtClean="0"/>
              <a:t>     We thought it might be impious to disturb the cow, but soon I got exasperated and exclaimed, </a:t>
            </a:r>
          </a:p>
          <a:p>
            <a:pPr>
              <a:buNone/>
            </a:pPr>
            <a:r>
              <a:rPr lang="en-US" dirty="0" smtClean="0"/>
              <a:t>       “Please remove the cow!” </a:t>
            </a:r>
          </a:p>
          <a:p>
            <a:pPr>
              <a:buNone/>
            </a:pPr>
            <a:r>
              <a:rPr lang="en-US" dirty="0" smtClean="0"/>
              <a:t>    </a:t>
            </a:r>
            <a:r>
              <a:rPr lang="en-US" dirty="0" err="1" smtClean="0"/>
              <a:t>Madhava</a:t>
            </a:r>
            <a:r>
              <a:rPr lang="en-US" dirty="0" smtClean="0"/>
              <a:t> Swami replied: “ Why? I thought you offered those sweets to Lakshmi! ”</a:t>
            </a:r>
          </a:p>
          <a:p>
            <a:pPr>
              <a:buNone/>
            </a:pPr>
            <a:r>
              <a:rPr lang="en-US" dirty="0" smtClean="0"/>
              <a:t>…. Varanasi </a:t>
            </a:r>
            <a:r>
              <a:rPr lang="en-US" dirty="0" err="1" smtClean="0"/>
              <a:t>Subha</a:t>
            </a:r>
            <a:r>
              <a:rPr lang="en-US" dirty="0" smtClean="0"/>
              <a:t> </a:t>
            </a:r>
            <a:r>
              <a:rPr lang="en-US" dirty="0" err="1" smtClean="0"/>
              <a:t>lakshmi</a:t>
            </a:r>
            <a:r>
              <a:rPr lang="en-US" dirty="0" smtClean="0"/>
              <a:t> </a:t>
            </a:r>
            <a:r>
              <a:rPr lang="en-US" dirty="0" err="1" smtClean="0"/>
              <a:t>Ammal</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113</a:t>
            </a:fld>
            <a:endParaRPr lang="en-US"/>
          </a:p>
        </p:txBody>
      </p:sp>
    </p:spTree>
    <p:extLst>
      <p:ext uri="{BB962C8B-B14F-4D97-AF65-F5344CB8AC3E}">
        <p14:creationId xmlns="" xmlns:p14="http://schemas.microsoft.com/office/powerpoint/2010/main" val="41209942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Madhava</a:t>
            </a:r>
            <a:r>
              <a:rPr lang="en-US" dirty="0" smtClean="0"/>
              <a:t> Swami</a:t>
            </a:r>
            <a:endParaRPr lang="en-US" dirty="0"/>
          </a:p>
        </p:txBody>
      </p:sp>
      <p:sp>
        <p:nvSpPr>
          <p:cNvPr id="3" name="Content Placeholder 2"/>
          <p:cNvSpPr>
            <a:spLocks noGrp="1"/>
          </p:cNvSpPr>
          <p:nvPr>
            <p:ph idx="1"/>
          </p:nvPr>
        </p:nvSpPr>
        <p:spPr/>
        <p:txBody>
          <a:bodyPr>
            <a:noAutofit/>
          </a:bodyPr>
          <a:lstStyle/>
          <a:p>
            <a:r>
              <a:rPr lang="en-US" sz="1800" dirty="0" smtClean="0"/>
              <a:t>Accidental injury to egg of a sparrow</a:t>
            </a:r>
          </a:p>
          <a:p>
            <a:r>
              <a:rPr lang="en-US" sz="1800" dirty="0" err="1" smtClean="0"/>
              <a:t>Bhagavan</a:t>
            </a:r>
            <a:r>
              <a:rPr lang="en-US" sz="1800" dirty="0" smtClean="0"/>
              <a:t> cried out to </a:t>
            </a:r>
            <a:r>
              <a:rPr lang="en-US" sz="1800" dirty="0" err="1" smtClean="0"/>
              <a:t>Madhava</a:t>
            </a:r>
            <a:r>
              <a:rPr lang="en-US" sz="1800" dirty="0" smtClean="0"/>
              <a:t> Swami, “Look, look what I have done today!” So saying, he took the cracked egg in his hand, looked at it with tender eyes, and exclaimed, “Oh! the poor mother will be so sorrow-stricken, perhaps angry with me also, at my causing the destruction of her expected little one! Can the cracked egg-shell be pieced together again? Let us try!” </a:t>
            </a:r>
          </a:p>
          <a:p>
            <a:r>
              <a:rPr lang="en-US" sz="1800" dirty="0" smtClean="0"/>
              <a:t>“Let the crack be healed! Cannot this be hatched even now? Let the little one come from the broken egg!”</a:t>
            </a:r>
          </a:p>
          <a:p>
            <a:r>
              <a:rPr lang="en-CA" sz="1800" dirty="0" smtClean="0"/>
              <a:t>7</a:t>
            </a:r>
            <a:r>
              <a:rPr lang="en-CA" sz="1800" baseline="30000" dirty="0" smtClean="0"/>
              <a:t>th</a:t>
            </a:r>
            <a:r>
              <a:rPr lang="en-CA" sz="1800" dirty="0" smtClean="0"/>
              <a:t> day </a:t>
            </a:r>
            <a:r>
              <a:rPr lang="en-US" sz="1800" dirty="0"/>
              <a:t>“Look! What a wonder! The crack has closed, and so the mother will be happy. She will hatch her egg after all! My God has freed me from the sin of causing a loss of life. Let us wait patiently for the blessed young one to come out! </a:t>
            </a:r>
            <a:r>
              <a:rPr lang="en-US" sz="1800" dirty="0" smtClean="0"/>
              <a:t>”</a:t>
            </a:r>
          </a:p>
          <a:p>
            <a:r>
              <a:rPr lang="en-CA" sz="1800" dirty="0" smtClean="0"/>
              <a:t>Mother bird sat on the egg to hatch</a:t>
            </a:r>
          </a:p>
          <a:p>
            <a:r>
              <a:rPr lang="en-US" sz="1800" dirty="0" err="1"/>
              <a:t>Bhagavan</a:t>
            </a:r>
            <a:r>
              <a:rPr lang="en-US" sz="1800" dirty="0"/>
              <a:t> took the baby sparrow in his hand, caressed it with his lips, stroked it with his hand, and showed it to all the bystanders to </a:t>
            </a:r>
            <a:r>
              <a:rPr lang="en-US" sz="1800" dirty="0" smtClean="0"/>
              <a:t>admire.</a:t>
            </a:r>
          </a:p>
          <a:p>
            <a:pPr marL="0" indent="0">
              <a:buNone/>
            </a:pPr>
            <a:r>
              <a:rPr lang="en-CA" sz="1800" dirty="0" smtClean="0"/>
              <a:t>      …</a:t>
            </a:r>
            <a:r>
              <a:rPr lang="en-CA" sz="1800" dirty="0"/>
              <a:t>Arunachala </a:t>
            </a:r>
            <a:r>
              <a:rPr lang="en-CA" sz="1800" dirty="0" err="1"/>
              <a:t>Ramana</a:t>
            </a:r>
            <a:r>
              <a:rPr lang="en-CA" sz="1800" dirty="0"/>
              <a:t> e book 1 biography</a:t>
            </a:r>
            <a:endParaRPr lang="en-US" sz="1800" dirty="0"/>
          </a:p>
          <a:p>
            <a:endParaRPr lang="en-US" sz="16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114</a:t>
            </a:fld>
            <a:endParaRPr lang="en-US"/>
          </a:p>
        </p:txBody>
      </p:sp>
    </p:spTree>
    <p:extLst>
      <p:ext uri="{BB962C8B-B14F-4D97-AF65-F5344CB8AC3E}">
        <p14:creationId xmlns="" xmlns:p14="http://schemas.microsoft.com/office/powerpoint/2010/main" val="418158513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Madhava</a:t>
            </a:r>
            <a:r>
              <a:rPr lang="en-CA" dirty="0" smtClean="0"/>
              <a:t> Swami</a:t>
            </a:r>
            <a:endParaRPr lang="en-US" dirty="0"/>
          </a:p>
        </p:txBody>
      </p:sp>
      <p:sp>
        <p:nvSpPr>
          <p:cNvPr id="3" name="Content Placeholder 2"/>
          <p:cNvSpPr>
            <a:spLocks noGrp="1"/>
          </p:cNvSpPr>
          <p:nvPr>
            <p:ph idx="1"/>
          </p:nvPr>
        </p:nvSpPr>
        <p:spPr/>
        <p:txBody>
          <a:bodyPr>
            <a:normAutofit fontScale="77500" lnSpcReduction="20000"/>
          </a:bodyPr>
          <a:lstStyle/>
          <a:p>
            <a:r>
              <a:rPr lang="en-CA" dirty="0" err="1" smtClean="0"/>
              <a:t>Mayura</a:t>
            </a:r>
            <a:r>
              <a:rPr lang="en-CA" dirty="0" smtClean="0"/>
              <a:t> </a:t>
            </a:r>
            <a:r>
              <a:rPr lang="en-CA" dirty="0" err="1" smtClean="0"/>
              <a:t>Vrittam</a:t>
            </a:r>
            <a:endParaRPr lang="en-CA" dirty="0"/>
          </a:p>
          <a:p>
            <a:pPr marL="0" indent="0">
              <a:buNone/>
            </a:pPr>
            <a:r>
              <a:rPr lang="en-CA" dirty="0" smtClean="0"/>
              <a:t>1.  “O white peacock, speak quick, are you </a:t>
            </a:r>
            <a:r>
              <a:rPr lang="en-CA" dirty="0" err="1" smtClean="0"/>
              <a:t>Ayya</a:t>
            </a:r>
            <a:r>
              <a:rPr lang="en-CA" dirty="0" smtClean="0"/>
              <a:t> Swami who saying ‘I will never leave you whatever might happen’ to serve his own Guru, assumed this shape on earth?”</a:t>
            </a:r>
          </a:p>
          <a:p>
            <a:pPr marL="0" indent="0">
              <a:buNone/>
            </a:pPr>
            <a:endParaRPr lang="en-CA" dirty="0" smtClean="0"/>
          </a:p>
          <a:p>
            <a:pPr marL="0" indent="0">
              <a:buNone/>
            </a:pPr>
            <a:r>
              <a:rPr lang="en-CA" dirty="0" smtClean="0"/>
              <a:t>2. “Say O white peacock; are you </a:t>
            </a:r>
            <a:r>
              <a:rPr lang="en-CA" dirty="0" err="1" smtClean="0"/>
              <a:t>Madhava</a:t>
            </a:r>
            <a:r>
              <a:rPr lang="en-CA" dirty="0" smtClean="0"/>
              <a:t> so sweet natured who while enjoying the bliss of serving the feet of Sri </a:t>
            </a:r>
            <a:r>
              <a:rPr lang="en-CA" dirty="0" err="1" smtClean="0"/>
              <a:t>Ramana</a:t>
            </a:r>
            <a:r>
              <a:rPr lang="en-CA" dirty="0" smtClean="0"/>
              <a:t> was snatched away by dull fate and has returned thus to Sri </a:t>
            </a:r>
            <a:r>
              <a:rPr lang="en-CA" dirty="0" err="1" smtClean="0"/>
              <a:t>Ramana</a:t>
            </a:r>
            <a:r>
              <a:rPr lang="en-CA" dirty="0" smtClean="0"/>
              <a:t> on earth?”</a:t>
            </a:r>
          </a:p>
          <a:p>
            <a:endParaRPr lang="en-CA" dirty="0"/>
          </a:p>
          <a:p>
            <a:r>
              <a:rPr lang="en-CA" dirty="0"/>
              <a:t>This peacock was continuously </a:t>
            </a:r>
            <a:r>
              <a:rPr lang="en-CA" dirty="0" err="1"/>
              <a:t>screaching</a:t>
            </a:r>
            <a:r>
              <a:rPr lang="en-CA" dirty="0"/>
              <a:t> during </a:t>
            </a:r>
            <a:r>
              <a:rPr lang="en-CA" dirty="0" err="1"/>
              <a:t>Bhagavan’s</a:t>
            </a:r>
            <a:r>
              <a:rPr lang="en-CA" dirty="0"/>
              <a:t> last days </a:t>
            </a:r>
          </a:p>
          <a:p>
            <a:endParaRPr lang="en-CA" dirty="0" smtClean="0"/>
          </a:p>
          <a:p>
            <a:endParaRPr lang="en-CA"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115</a:t>
            </a:fld>
            <a:endParaRPr lang="en-US"/>
          </a:p>
        </p:txBody>
      </p:sp>
    </p:spTree>
    <p:extLst>
      <p:ext uri="{BB962C8B-B14F-4D97-AF65-F5344CB8AC3E}">
        <p14:creationId xmlns="" xmlns:p14="http://schemas.microsoft.com/office/powerpoint/2010/main" val="3070098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Bhagavan: initial days</a:t>
            </a:r>
            <a:endParaRPr lang="en-US" sz="4000" b="1" dirty="0"/>
          </a:p>
        </p:txBody>
      </p:sp>
      <p:sp>
        <p:nvSpPr>
          <p:cNvPr id="3" name="Content Placeholder 2"/>
          <p:cNvSpPr>
            <a:spLocks noGrp="1"/>
          </p:cNvSpPr>
          <p:nvPr>
            <p:ph idx="1"/>
          </p:nvPr>
        </p:nvSpPr>
        <p:spPr/>
        <p:txBody>
          <a:bodyPr>
            <a:normAutofit fontScale="70000" lnSpcReduction="20000"/>
          </a:bodyPr>
          <a:lstStyle/>
          <a:p>
            <a:endParaRPr lang="en-CA" dirty="0" smtClean="0"/>
          </a:p>
          <a:p>
            <a:pPr marL="0" indent="0">
              <a:buNone/>
            </a:pPr>
            <a:r>
              <a:rPr lang="en-US" dirty="0"/>
              <a:t>“After I came to this place, </a:t>
            </a:r>
            <a:r>
              <a:rPr lang="en-US" dirty="0" smtClean="0"/>
              <a:t>Thiruvannamalai</a:t>
            </a:r>
            <a:r>
              <a:rPr lang="en-US" dirty="0"/>
              <a:t>, I had no bath for four </a:t>
            </a:r>
            <a:r>
              <a:rPr lang="en-US" dirty="0" smtClean="0"/>
              <a:t>months. who </a:t>
            </a:r>
            <a:r>
              <a:rPr lang="en-US" dirty="0"/>
              <a:t>was to make me bathe? Who was the one to bathe?” </a:t>
            </a:r>
          </a:p>
          <a:p>
            <a:pPr marL="0" indent="0">
              <a:buNone/>
            </a:pPr>
            <a:endParaRPr lang="en-US" dirty="0"/>
          </a:p>
          <a:p>
            <a:pPr marL="0" indent="0">
              <a:buNone/>
            </a:pPr>
            <a:r>
              <a:rPr lang="en-US" dirty="0" smtClean="0"/>
              <a:t>First bath in </a:t>
            </a:r>
            <a:r>
              <a:rPr lang="en-US" dirty="0"/>
              <a:t>the compound of the Arunachala Temple, the wife of a devotee </a:t>
            </a:r>
            <a:r>
              <a:rPr lang="en-US" dirty="0" smtClean="0"/>
              <a:t>named Ponnuswami</a:t>
            </a:r>
            <a:r>
              <a:rPr lang="en-US" dirty="0"/>
              <a:t>, </a:t>
            </a:r>
          </a:p>
          <a:p>
            <a:pPr marL="0" indent="0">
              <a:buNone/>
            </a:pPr>
            <a:endParaRPr lang="en-US" dirty="0"/>
          </a:p>
          <a:p>
            <a:pPr marL="0" indent="0">
              <a:buNone/>
            </a:pPr>
            <a:r>
              <a:rPr lang="en-US" dirty="0" smtClean="0"/>
              <a:t>After an year or so, a lady </a:t>
            </a:r>
            <a:r>
              <a:rPr lang="en-US" dirty="0"/>
              <a:t>by name Minakshi gave another bath </a:t>
            </a:r>
            <a:r>
              <a:rPr lang="en-US" dirty="0" smtClean="0"/>
              <a:t>forcefully in Gurumurtham.</a:t>
            </a:r>
          </a:p>
          <a:p>
            <a:pPr marL="0" indent="0">
              <a:buNone/>
            </a:pPr>
            <a:endParaRPr lang="en-US" dirty="0"/>
          </a:p>
          <a:p>
            <a:pPr marL="0" indent="0">
              <a:buNone/>
            </a:pPr>
            <a:r>
              <a:rPr lang="en-US" dirty="0" smtClean="0"/>
              <a:t>“</a:t>
            </a:r>
            <a:r>
              <a:rPr lang="en-US" b="1" dirty="0" smtClean="0"/>
              <a:t>After </a:t>
            </a:r>
            <a:r>
              <a:rPr lang="en-US" b="1" dirty="0"/>
              <a:t>that, </a:t>
            </a:r>
            <a:r>
              <a:rPr lang="en-US" b="1" dirty="0" smtClean="0"/>
              <a:t>Pazhaniswami </a:t>
            </a:r>
            <a:r>
              <a:rPr lang="en-US" b="1" dirty="0"/>
              <a:t>came and everything was adjusted into routine of daily baths</a:t>
            </a:r>
            <a:r>
              <a:rPr lang="en-US" dirty="0"/>
              <a:t>.” </a:t>
            </a:r>
            <a:endParaRPr lang="en-US" dirty="0" smtClean="0"/>
          </a:p>
          <a:p>
            <a:pPr marL="0" indent="0">
              <a:buNone/>
            </a:pPr>
            <a:endParaRPr lang="en-CA"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12</a:t>
            </a:fld>
            <a:endParaRPr lang="en-US" dirty="0"/>
          </a:p>
        </p:txBody>
      </p:sp>
    </p:spTree>
    <p:extLst>
      <p:ext uri="{BB962C8B-B14F-4D97-AF65-F5344CB8AC3E}">
        <p14:creationId xmlns="" xmlns:p14="http://schemas.microsoft.com/office/powerpoint/2010/main" val="3124487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t>Pazhani </a:t>
            </a:r>
            <a:r>
              <a:rPr lang="en-CA" b="1" dirty="0"/>
              <a:t>Swami and Ayya Swami</a:t>
            </a:r>
            <a:r>
              <a:rPr lang="en-US" dirty="0"/>
              <a:t/>
            </a:r>
            <a:br>
              <a:rPr lang="en-US" dirty="0"/>
            </a:br>
            <a:endParaRPr lang="en-US" dirty="0"/>
          </a:p>
        </p:txBody>
      </p:sp>
      <p:sp>
        <p:nvSpPr>
          <p:cNvPr id="3" name="Content Placeholder 2"/>
          <p:cNvSpPr>
            <a:spLocks noGrp="1"/>
          </p:cNvSpPr>
          <p:nvPr>
            <p:ph idx="1"/>
          </p:nvPr>
        </p:nvSpPr>
        <p:spPr/>
        <p:txBody>
          <a:bodyPr/>
          <a:lstStyle/>
          <a:p>
            <a:r>
              <a:rPr lang="en-CA" dirty="0" smtClean="0"/>
              <a:t>Enpolum </a:t>
            </a:r>
            <a:r>
              <a:rPr lang="en-CA" dirty="0"/>
              <a:t>d</a:t>
            </a:r>
            <a:r>
              <a:rPr lang="en-CA" dirty="0" smtClean="0"/>
              <a:t>eenarai </a:t>
            </a:r>
            <a:r>
              <a:rPr lang="en-CA" dirty="0"/>
              <a:t>e</a:t>
            </a:r>
            <a:r>
              <a:rPr lang="en-CA" dirty="0" smtClean="0"/>
              <a:t>nbura </a:t>
            </a:r>
            <a:r>
              <a:rPr lang="en-CA" dirty="0"/>
              <a:t>k</a:t>
            </a:r>
            <a:r>
              <a:rPr lang="en-CA" dirty="0" smtClean="0"/>
              <a:t>attrunee</a:t>
            </a:r>
          </a:p>
          <a:p>
            <a:pPr marL="0" indent="0">
              <a:buNone/>
            </a:pPr>
            <a:r>
              <a:rPr lang="en-CA" dirty="0" smtClean="0"/>
              <a:t>    Ennalum </a:t>
            </a:r>
            <a:r>
              <a:rPr lang="en-CA" dirty="0"/>
              <a:t>v</a:t>
            </a:r>
            <a:r>
              <a:rPr lang="en-CA" dirty="0" smtClean="0"/>
              <a:t>azhndu </a:t>
            </a:r>
            <a:r>
              <a:rPr lang="en-CA" dirty="0"/>
              <a:t>a</a:t>
            </a:r>
            <a:r>
              <a:rPr lang="en-CA" dirty="0" smtClean="0"/>
              <a:t>rul Arunachala!</a:t>
            </a:r>
          </a:p>
          <a:p>
            <a:pPr marL="0" indent="0">
              <a:buNone/>
            </a:pPr>
            <a:r>
              <a:rPr lang="en-CA" dirty="0"/>
              <a:t>.. Akshara manamalai verse </a:t>
            </a:r>
            <a:r>
              <a:rPr lang="en-CA" dirty="0" smtClean="0"/>
              <a:t>105</a:t>
            </a:r>
          </a:p>
          <a:p>
            <a:pPr marL="0" indent="0">
              <a:buNone/>
            </a:pPr>
            <a:endParaRPr lang="en-CA" dirty="0"/>
          </a:p>
          <a:p>
            <a:pPr marL="0" indent="0">
              <a:buNone/>
            </a:pPr>
            <a:r>
              <a:rPr lang="en-CA" dirty="0" smtClean="0"/>
              <a:t>O Arunachala, Graciously live forever protecting helpless devotees like me in such a way that they attain Bliss.</a:t>
            </a:r>
            <a:endParaRPr lang="en-CA" dirty="0"/>
          </a:p>
          <a:p>
            <a:pPr marL="0" indent="0">
              <a:buNone/>
            </a:pPr>
            <a:endParaRPr lang="en-CA"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13</a:t>
            </a:fld>
            <a:endParaRPr lang="en-US" dirty="0"/>
          </a:p>
        </p:txBody>
      </p:sp>
    </p:spTree>
    <p:extLst>
      <p:ext uri="{BB962C8B-B14F-4D97-AF65-F5344CB8AC3E}">
        <p14:creationId xmlns="" xmlns:p14="http://schemas.microsoft.com/office/powerpoint/2010/main" val="3842543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81000" y="609600"/>
            <a:ext cx="8307835" cy="5638800"/>
          </a:xfrm>
        </p:spPr>
      </p:pic>
      <p:sp>
        <p:nvSpPr>
          <p:cNvPr id="5" name="Slide Number Placeholder 4"/>
          <p:cNvSpPr>
            <a:spLocks noGrp="1"/>
          </p:cNvSpPr>
          <p:nvPr>
            <p:ph type="sldNum" sz="quarter" idx="12"/>
          </p:nvPr>
        </p:nvSpPr>
        <p:spPr/>
        <p:txBody>
          <a:bodyPr/>
          <a:lstStyle/>
          <a:p>
            <a:fld id="{12102807-61C3-4224-A505-661E95102FB5}" type="slidenum">
              <a:rPr lang="en-US" smtClean="0"/>
              <a:pPr/>
              <a:t>14</a:t>
            </a:fld>
            <a:endParaRPr lang="en-US" dirty="0"/>
          </a:p>
        </p:txBody>
      </p:sp>
    </p:spTree>
    <p:extLst>
      <p:ext uri="{BB962C8B-B14F-4D97-AF65-F5344CB8AC3E}">
        <p14:creationId xmlns="" xmlns:p14="http://schemas.microsoft.com/office/powerpoint/2010/main" val="4183988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G:\Tampa talk Pics\Palaniswami-GRO_114_1916-1917-res-crop.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05000" y="0"/>
            <a:ext cx="4278440" cy="634623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2102807-61C3-4224-A505-661E95102FB5}" type="slidenum">
              <a:rPr lang="en-US" smtClean="0"/>
              <a:pPr/>
              <a:t>15</a:t>
            </a:fld>
            <a:endParaRPr lang="en-US" dirty="0"/>
          </a:p>
        </p:txBody>
      </p:sp>
      <p:sp>
        <p:nvSpPr>
          <p:cNvPr id="7" name="Rectangle 6"/>
          <p:cNvSpPr/>
          <p:nvPr/>
        </p:nvSpPr>
        <p:spPr>
          <a:xfrm>
            <a:off x="1219200" y="6396335"/>
            <a:ext cx="6731193" cy="523220"/>
          </a:xfrm>
          <a:prstGeom prst="rect">
            <a:avLst/>
          </a:prstGeom>
        </p:spPr>
        <p:txBody>
          <a:bodyPr wrap="square">
            <a:spAutoFit/>
          </a:bodyPr>
          <a:lstStyle/>
          <a:p>
            <a:r>
              <a:rPr lang="en-CA" sz="2800" dirty="0" smtClean="0"/>
              <a:t>                  </a:t>
            </a:r>
            <a:r>
              <a:rPr lang="en-CA" sz="2800" dirty="0" err="1" smtClean="0"/>
              <a:t>Pazhani</a:t>
            </a:r>
            <a:r>
              <a:rPr lang="en-CA" sz="2800" dirty="0" smtClean="0"/>
              <a:t> Swami</a:t>
            </a:r>
            <a:endParaRPr lang="en-US" sz="2800" dirty="0"/>
          </a:p>
        </p:txBody>
      </p:sp>
    </p:spTree>
    <p:extLst>
      <p:ext uri="{BB962C8B-B14F-4D97-AF65-F5344CB8AC3E}">
        <p14:creationId xmlns="" xmlns:p14="http://schemas.microsoft.com/office/powerpoint/2010/main" val="4093047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Pazhani Swami</a:t>
            </a:r>
            <a:endParaRPr lang="en-US" sz="4000" b="1" dirty="0"/>
          </a:p>
        </p:txBody>
      </p:sp>
      <p:sp>
        <p:nvSpPr>
          <p:cNvPr id="3" name="Content Placeholder 2"/>
          <p:cNvSpPr>
            <a:spLocks noGrp="1"/>
          </p:cNvSpPr>
          <p:nvPr>
            <p:ph idx="1"/>
          </p:nvPr>
        </p:nvSpPr>
        <p:spPr>
          <a:xfrm>
            <a:off x="381000" y="1676400"/>
            <a:ext cx="8229600" cy="4525963"/>
          </a:xfrm>
        </p:spPr>
        <p:txBody>
          <a:bodyPr>
            <a:normAutofit fontScale="70000" lnSpcReduction="20000"/>
          </a:bodyPr>
          <a:lstStyle/>
          <a:p>
            <a:r>
              <a:rPr lang="en-CA" dirty="0" smtClean="0"/>
              <a:t>Born in Vadavannur,  Palakkadu District, Kerala</a:t>
            </a:r>
          </a:p>
          <a:p>
            <a:pPr marL="0" indent="0">
              <a:buNone/>
            </a:pPr>
            <a:endParaRPr lang="en-CA" dirty="0" smtClean="0"/>
          </a:p>
          <a:p>
            <a:r>
              <a:rPr lang="en-CA" dirty="0" smtClean="0"/>
              <a:t> Ascetic life with sole aim of Self Realization in Thiru</a:t>
            </a:r>
            <a:r>
              <a:rPr lang="en-CA" dirty="0"/>
              <a:t>.</a:t>
            </a:r>
            <a:r>
              <a:rPr lang="en-CA" dirty="0" smtClean="0"/>
              <a:t>  Worshipped </a:t>
            </a:r>
            <a:r>
              <a:rPr lang="en-CA" dirty="0"/>
              <a:t>Ganesha on the banks of a </a:t>
            </a:r>
            <a:r>
              <a:rPr lang="en-CA" dirty="0" smtClean="0"/>
              <a:t>pool. </a:t>
            </a:r>
            <a:r>
              <a:rPr lang="en-CA" dirty="0"/>
              <a:t>O</a:t>
            </a:r>
            <a:r>
              <a:rPr lang="en-CA" dirty="0" smtClean="0"/>
              <a:t>nly </a:t>
            </a:r>
            <a:r>
              <a:rPr lang="en-CA" dirty="0"/>
              <a:t>ate </a:t>
            </a:r>
            <a:r>
              <a:rPr lang="en-CA" dirty="0" smtClean="0"/>
              <a:t>once </a:t>
            </a:r>
            <a:r>
              <a:rPr lang="en-CA" dirty="0"/>
              <a:t>a </a:t>
            </a:r>
            <a:r>
              <a:rPr lang="en-CA" dirty="0" smtClean="0"/>
              <a:t>day. </a:t>
            </a:r>
          </a:p>
          <a:p>
            <a:pPr marL="0" indent="0">
              <a:buNone/>
            </a:pPr>
            <a:endParaRPr lang="en-CA" dirty="0" smtClean="0"/>
          </a:p>
          <a:p>
            <a:r>
              <a:rPr lang="en-CA" dirty="0"/>
              <a:t>“What is the use of worshipping this stone image? </a:t>
            </a:r>
            <a:r>
              <a:rPr lang="en-CA" dirty="0" smtClean="0"/>
              <a:t>At </a:t>
            </a:r>
            <a:r>
              <a:rPr lang="en-CA" dirty="0"/>
              <a:t>Gurumurtham, God is there in flesh and blood. </a:t>
            </a:r>
            <a:r>
              <a:rPr lang="en-CA" dirty="0" smtClean="0"/>
              <a:t>Go </a:t>
            </a:r>
            <a:r>
              <a:rPr lang="en-CA" dirty="0"/>
              <a:t>and serve him. Your life’s purpose will be achieved.”…Srinivasa Iyer </a:t>
            </a:r>
            <a:endParaRPr lang="en-CA" dirty="0" smtClean="0"/>
          </a:p>
          <a:p>
            <a:pPr marL="0" indent="0">
              <a:buNone/>
            </a:pPr>
            <a:endParaRPr lang="en-US" dirty="0"/>
          </a:p>
          <a:p>
            <a:r>
              <a:rPr lang="en-CA" dirty="0" smtClean="0"/>
              <a:t>First saw Bhagavan  in</a:t>
            </a:r>
            <a:r>
              <a:rPr lang="en-CA" dirty="0" smtClean="0">
                <a:solidFill>
                  <a:srgbClr val="FF0000"/>
                </a:solidFill>
              </a:rPr>
              <a:t> </a:t>
            </a:r>
            <a:r>
              <a:rPr lang="en-CA" dirty="0" smtClean="0"/>
              <a:t>1897 February within 6 months of Bhagavan's Advent at Arunachala. </a:t>
            </a:r>
          </a:p>
          <a:p>
            <a:pPr marL="0" indent="0">
              <a:buNone/>
            </a:pPr>
            <a:endParaRPr lang="en-CA" dirty="0" smtClean="0"/>
          </a:p>
          <a:p>
            <a:r>
              <a:rPr lang="en-CA" dirty="0"/>
              <a:t>He vowed to himself, “I will serve this Saint until my death”</a:t>
            </a:r>
          </a:p>
          <a:p>
            <a:pPr marL="0" indent="0">
              <a:buNone/>
            </a:pPr>
            <a:r>
              <a:rPr lang="en-CA" dirty="0"/>
              <a:t>       Conviction in young Bhagavan even though 30 yrs </a:t>
            </a:r>
            <a:r>
              <a:rPr lang="en-CA" dirty="0" smtClean="0"/>
              <a:t>older</a:t>
            </a:r>
            <a:endParaRPr lang="en-US" dirty="0"/>
          </a:p>
          <a:p>
            <a:endParaRPr lang="en-CA" dirty="0" smtClean="0"/>
          </a:p>
          <a:p>
            <a:endParaRPr lang="en-CA" dirty="0" smtClean="0"/>
          </a:p>
          <a:p>
            <a:endParaRPr lang="en-CA" dirty="0"/>
          </a:p>
          <a:p>
            <a:endParaRPr lang="en-CA" dirty="0" smtClean="0"/>
          </a:p>
          <a:p>
            <a:pPr marL="0" indent="0">
              <a:buNone/>
            </a:pPr>
            <a:endParaRPr lang="en-CA"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16</a:t>
            </a:fld>
            <a:endParaRPr lang="en-US" dirty="0"/>
          </a:p>
        </p:txBody>
      </p:sp>
    </p:spTree>
    <p:extLst>
      <p:ext uri="{BB962C8B-B14F-4D97-AF65-F5344CB8AC3E}">
        <p14:creationId xmlns="" xmlns:p14="http://schemas.microsoft.com/office/powerpoint/2010/main" val="530684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Gurumurtham</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990600" y="533400"/>
            <a:ext cx="7062988" cy="56135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12102807-61C3-4224-A505-661E95102FB5}" type="slidenum">
              <a:rPr lang="en-US" smtClean="0"/>
              <a:pPr/>
              <a:t>17</a:t>
            </a:fld>
            <a:endParaRPr lang="en-US" dirty="0"/>
          </a:p>
        </p:txBody>
      </p:sp>
      <p:sp>
        <p:nvSpPr>
          <p:cNvPr id="3" name="Rectangle 2"/>
          <p:cNvSpPr/>
          <p:nvPr/>
        </p:nvSpPr>
        <p:spPr>
          <a:xfrm>
            <a:off x="2667000" y="6248400"/>
            <a:ext cx="4441216" cy="369332"/>
          </a:xfrm>
          <a:prstGeom prst="rect">
            <a:avLst/>
          </a:prstGeom>
        </p:spPr>
        <p:txBody>
          <a:bodyPr wrap="none">
            <a:spAutoFit/>
          </a:bodyPr>
          <a:lstStyle/>
          <a:p>
            <a:r>
              <a:rPr lang="en-GB" dirty="0" smtClean="0"/>
              <a:t>Bhagavan stayed 18 </a:t>
            </a:r>
            <a:r>
              <a:rPr lang="en-GB" dirty="0"/>
              <a:t>months at Gurumurtham</a:t>
            </a:r>
          </a:p>
        </p:txBody>
      </p:sp>
    </p:spTree>
    <p:extLst>
      <p:ext uri="{BB962C8B-B14F-4D97-AF65-F5344CB8AC3E}">
        <p14:creationId xmlns="" xmlns:p14="http://schemas.microsoft.com/office/powerpoint/2010/main" val="1272321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Pazhani Swami</a:t>
            </a:r>
            <a:endParaRPr lang="en-US" sz="4000" b="1" dirty="0"/>
          </a:p>
        </p:txBody>
      </p:sp>
      <p:sp>
        <p:nvSpPr>
          <p:cNvPr id="3" name="Content Placeholder 2"/>
          <p:cNvSpPr>
            <a:spLocks noGrp="1"/>
          </p:cNvSpPr>
          <p:nvPr>
            <p:ph idx="1"/>
          </p:nvPr>
        </p:nvSpPr>
        <p:spPr>
          <a:xfrm>
            <a:off x="457200" y="1600200"/>
            <a:ext cx="8229600" cy="5029200"/>
          </a:xfrm>
        </p:spPr>
        <p:txBody>
          <a:bodyPr>
            <a:normAutofit fontScale="62500" lnSpcReduction="20000"/>
          </a:bodyPr>
          <a:lstStyle/>
          <a:p>
            <a:r>
              <a:rPr lang="en-GB" dirty="0"/>
              <a:t>The </a:t>
            </a:r>
            <a:r>
              <a:rPr lang="en-GB" dirty="0" smtClean="0"/>
              <a:t>Bhagavan’s </a:t>
            </a:r>
            <a:r>
              <a:rPr lang="en-GB" dirty="0"/>
              <a:t>daily routine of life during the year and a half that he stayed at </a:t>
            </a:r>
            <a:r>
              <a:rPr lang="en-GB" dirty="0" smtClean="0"/>
              <a:t>Gurumurtham </a:t>
            </a:r>
            <a:r>
              <a:rPr lang="en-GB" dirty="0"/>
              <a:t>was rapt </a:t>
            </a:r>
            <a:r>
              <a:rPr lang="en-GB" i="1" dirty="0" smtClean="0"/>
              <a:t>samadhi</a:t>
            </a:r>
            <a:r>
              <a:rPr lang="en-GB" dirty="0" smtClean="0"/>
              <a:t>.</a:t>
            </a:r>
          </a:p>
          <a:p>
            <a:endParaRPr lang="en-GB" dirty="0" smtClean="0"/>
          </a:p>
          <a:p>
            <a:r>
              <a:rPr lang="en-CA" dirty="0" smtClean="0"/>
              <a:t>Pazhani Swamis duty : Protect </a:t>
            </a:r>
            <a:r>
              <a:rPr lang="en-CA" dirty="0"/>
              <a:t>the body </a:t>
            </a:r>
          </a:p>
          <a:p>
            <a:pPr marL="0" indent="0">
              <a:buNone/>
            </a:pPr>
            <a:r>
              <a:rPr lang="en-CA" dirty="0"/>
              <a:t>       </a:t>
            </a:r>
            <a:r>
              <a:rPr lang="en-CA" dirty="0" smtClean="0"/>
              <a:t>                                        not </a:t>
            </a:r>
            <a:r>
              <a:rPr lang="en-CA" dirty="0"/>
              <a:t>to disturb the Samadhi </a:t>
            </a:r>
          </a:p>
          <a:p>
            <a:pPr marL="0" indent="0">
              <a:buNone/>
            </a:pPr>
            <a:r>
              <a:rPr lang="en-CA" dirty="0"/>
              <a:t>      </a:t>
            </a:r>
            <a:r>
              <a:rPr lang="en-CA" dirty="0" smtClean="0"/>
              <a:t>                                         feed </a:t>
            </a:r>
            <a:endParaRPr lang="en-CA" dirty="0"/>
          </a:p>
          <a:p>
            <a:endParaRPr lang="en-GB" dirty="0" smtClean="0"/>
          </a:p>
          <a:p>
            <a:r>
              <a:rPr lang="en-GB" dirty="0" smtClean="0"/>
              <a:t> Bhagavan just had  strength </a:t>
            </a:r>
            <a:r>
              <a:rPr lang="en-GB" dirty="0"/>
              <a:t>and alertness enough to retain his sitting </a:t>
            </a:r>
            <a:r>
              <a:rPr lang="en-GB" dirty="0" smtClean="0"/>
              <a:t>posture. </a:t>
            </a:r>
          </a:p>
          <a:p>
            <a:endParaRPr lang="en-GB" dirty="0" smtClean="0"/>
          </a:p>
          <a:p>
            <a:r>
              <a:rPr lang="en-GB" dirty="0" smtClean="0"/>
              <a:t> </a:t>
            </a:r>
            <a:r>
              <a:rPr lang="en-GB" dirty="0"/>
              <a:t>On one </a:t>
            </a:r>
            <a:r>
              <a:rPr lang="en-GB" dirty="0" smtClean="0"/>
              <a:t>occasion he </a:t>
            </a:r>
            <a:r>
              <a:rPr lang="en-GB" dirty="0"/>
              <a:t>found </a:t>
            </a:r>
            <a:r>
              <a:rPr lang="en-GB" dirty="0" smtClean="0"/>
              <a:t>Pazhani Swami </a:t>
            </a:r>
            <a:r>
              <a:rPr lang="en-GB" dirty="0"/>
              <a:t>holding him with both arms. </a:t>
            </a:r>
            <a:endParaRPr lang="en-GB" dirty="0" smtClean="0"/>
          </a:p>
          <a:p>
            <a:pPr marL="0" indent="0">
              <a:buNone/>
            </a:pPr>
            <a:r>
              <a:rPr lang="en-GB" dirty="0" smtClean="0"/>
              <a:t>      “</a:t>
            </a:r>
            <a:r>
              <a:rPr lang="en-GB" dirty="0"/>
              <a:t>Why do you hold me</a:t>
            </a:r>
            <a:r>
              <a:rPr lang="en-GB" dirty="0" smtClean="0"/>
              <a:t>?”  Bhagavan asked reproachfully</a:t>
            </a:r>
          </a:p>
          <a:p>
            <a:pPr marL="0" indent="0">
              <a:buNone/>
            </a:pPr>
            <a:endParaRPr lang="en-GB" dirty="0" smtClean="0"/>
          </a:p>
          <a:p>
            <a:pPr marL="0" indent="0">
              <a:buNone/>
            </a:pPr>
            <a:r>
              <a:rPr lang="en-GB" dirty="0" smtClean="0"/>
              <a:t>     “Bhagavan </a:t>
            </a:r>
            <a:r>
              <a:rPr lang="en-GB" dirty="0"/>
              <a:t>was about to fall, and so I held </a:t>
            </a:r>
            <a:r>
              <a:rPr lang="en-GB" dirty="0" smtClean="0"/>
              <a:t>You </a:t>
            </a:r>
            <a:r>
              <a:rPr lang="en-GB" dirty="0"/>
              <a:t>and prevented the fall</a:t>
            </a:r>
            <a:r>
              <a:rPr lang="en-GB" dirty="0" smtClean="0"/>
              <a:t>.”</a:t>
            </a:r>
          </a:p>
          <a:p>
            <a:pPr marL="0" indent="0">
              <a:buNone/>
            </a:pPr>
            <a:r>
              <a:rPr lang="en-GB" dirty="0"/>
              <a:t> </a:t>
            </a:r>
            <a:r>
              <a:rPr lang="en-GB" dirty="0" smtClean="0"/>
              <a:t>     Pazhani Swami politely replied</a:t>
            </a:r>
            <a:endParaRPr lang="en-GB" dirty="0"/>
          </a:p>
          <a:p>
            <a:pPr marL="0" indent="0">
              <a:buNone/>
            </a:pPr>
            <a:r>
              <a:rPr lang="en-GB" dirty="0" smtClean="0"/>
              <a:t>      ….. </a:t>
            </a:r>
            <a:r>
              <a:rPr lang="en-GB" i="1" dirty="0" smtClean="0"/>
              <a:t>Self Realization</a:t>
            </a:r>
            <a:endParaRPr lang="en-US" i="1"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18</a:t>
            </a:fld>
            <a:endParaRPr lang="en-US" dirty="0"/>
          </a:p>
        </p:txBody>
      </p:sp>
    </p:spTree>
    <p:extLst>
      <p:ext uri="{BB962C8B-B14F-4D97-AF65-F5344CB8AC3E}">
        <p14:creationId xmlns="" xmlns:p14="http://schemas.microsoft.com/office/powerpoint/2010/main" val="393880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Pazhani Swami</a:t>
            </a:r>
            <a:endParaRPr lang="en-US" sz="4000" b="1" dirty="0"/>
          </a:p>
        </p:txBody>
      </p:sp>
      <p:sp>
        <p:nvSpPr>
          <p:cNvPr id="3" name="Content Placeholder 2"/>
          <p:cNvSpPr>
            <a:spLocks noGrp="1"/>
          </p:cNvSpPr>
          <p:nvPr>
            <p:ph idx="1"/>
          </p:nvPr>
        </p:nvSpPr>
        <p:spPr/>
        <p:txBody>
          <a:bodyPr>
            <a:normAutofit fontScale="92500" lnSpcReduction="10000"/>
          </a:bodyPr>
          <a:lstStyle/>
          <a:p>
            <a:r>
              <a:rPr lang="en-CA" sz="2400" dirty="0" smtClean="0"/>
              <a:t>Mango orchard for 6 months</a:t>
            </a:r>
          </a:p>
          <a:p>
            <a:pPr marL="0" indent="0">
              <a:buNone/>
            </a:pPr>
            <a:r>
              <a:rPr lang="en-CA" sz="2400" dirty="0"/>
              <a:t> </a:t>
            </a:r>
            <a:r>
              <a:rPr lang="en-CA" sz="2400" dirty="0" smtClean="0"/>
              <a:t>  Pazhani Swami brought books “</a:t>
            </a:r>
            <a:r>
              <a:rPr lang="en-US" sz="2400" dirty="0" smtClean="0"/>
              <a:t>Kaivalya </a:t>
            </a:r>
            <a:r>
              <a:rPr lang="en-US" sz="2400" dirty="0"/>
              <a:t>Navaneetam, Vedanta </a:t>
            </a:r>
            <a:r>
              <a:rPr lang="en-US" sz="2400" dirty="0" smtClean="0"/>
              <a:t>Chudamani,Yoga </a:t>
            </a:r>
            <a:r>
              <a:rPr lang="en-US" sz="2400" dirty="0"/>
              <a:t>Vashistam, Prabhulinga </a:t>
            </a:r>
            <a:r>
              <a:rPr lang="en-US" sz="2400" dirty="0" smtClean="0"/>
              <a:t>Leelai”</a:t>
            </a:r>
          </a:p>
          <a:p>
            <a:pPr marL="0" indent="0">
              <a:buNone/>
            </a:pPr>
            <a:r>
              <a:rPr lang="en-US" sz="2400" dirty="0" smtClean="0"/>
              <a:t>   Bhagavan wondered “ What is all this? It is already written here in books about myself!”</a:t>
            </a:r>
          </a:p>
          <a:p>
            <a:pPr marL="0" indent="0">
              <a:buNone/>
            </a:pPr>
            <a:endParaRPr lang="en-US" sz="2400" dirty="0" smtClean="0"/>
          </a:p>
          <a:p>
            <a:pPr marL="0" indent="0">
              <a:buNone/>
            </a:pPr>
            <a:r>
              <a:rPr lang="en-CA" sz="2400" dirty="0" smtClean="0"/>
              <a:t>Arunagirinathar temple; 1-2 months</a:t>
            </a:r>
          </a:p>
          <a:p>
            <a:r>
              <a:rPr lang="en-CA" sz="2400" dirty="0" smtClean="0"/>
              <a:t>Bhagavan told Pazhani swami “ lets not live together; live on begging separately” </a:t>
            </a:r>
          </a:p>
          <a:p>
            <a:pPr marL="0" indent="0">
              <a:buNone/>
            </a:pPr>
            <a:endParaRPr lang="en-CA" sz="2400" dirty="0" smtClean="0"/>
          </a:p>
          <a:p>
            <a:r>
              <a:rPr lang="en-CA" sz="2400" dirty="0" smtClean="0"/>
              <a:t>Pazhani Swami was the shadow of Bhagavan </a:t>
            </a:r>
          </a:p>
          <a:p>
            <a:pPr marL="0" indent="0">
              <a:buNone/>
            </a:pPr>
            <a:r>
              <a:rPr lang="en-CA" sz="2400" dirty="0" smtClean="0"/>
              <a:t>               … </a:t>
            </a:r>
            <a:r>
              <a:rPr lang="en-CA" sz="2400" dirty="0"/>
              <a:t>Narasimha Swami</a:t>
            </a:r>
          </a:p>
          <a:p>
            <a:endParaRPr lang="en-CA" sz="2400" dirty="0" smtClean="0"/>
          </a:p>
          <a:p>
            <a:endParaRPr lang="en-US" sz="2400" dirty="0" smtClean="0"/>
          </a:p>
          <a:p>
            <a:pPr marL="0" indent="0">
              <a:buNone/>
            </a:pPr>
            <a:endParaRPr lang="en-US" sz="2400" dirty="0" smtClean="0"/>
          </a:p>
        </p:txBody>
      </p:sp>
      <p:sp>
        <p:nvSpPr>
          <p:cNvPr id="4" name="Slide Number Placeholder 3"/>
          <p:cNvSpPr>
            <a:spLocks noGrp="1"/>
          </p:cNvSpPr>
          <p:nvPr>
            <p:ph type="sldNum" sz="quarter" idx="12"/>
          </p:nvPr>
        </p:nvSpPr>
        <p:spPr/>
        <p:txBody>
          <a:bodyPr/>
          <a:lstStyle/>
          <a:p>
            <a:fld id="{12102807-61C3-4224-A505-661E95102FB5}" type="slidenum">
              <a:rPr lang="en-US" smtClean="0"/>
              <a:pPr/>
              <a:t>19</a:t>
            </a:fld>
            <a:endParaRPr lang="en-US" dirty="0"/>
          </a:p>
        </p:txBody>
      </p:sp>
    </p:spTree>
    <p:extLst>
      <p:ext uri="{BB962C8B-B14F-4D97-AF65-F5344CB8AC3E}">
        <p14:creationId xmlns="" xmlns:p14="http://schemas.microsoft.com/office/powerpoint/2010/main" val="3053841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dirty="0"/>
          </a:p>
        </p:txBody>
      </p:sp>
      <p:sp>
        <p:nvSpPr>
          <p:cNvPr id="3" name="Subtitle 2"/>
          <p:cNvSpPr>
            <a:spLocks noGrp="1"/>
          </p:cNvSpPr>
          <p:nvPr>
            <p:ph type="subTitle" idx="1"/>
          </p:nvPr>
        </p:nvSpPr>
        <p:spPr>
          <a:xfrm>
            <a:off x="1953958" y="5001328"/>
            <a:ext cx="5357331" cy="1752600"/>
          </a:xfrm>
        </p:spPr>
        <p:txBody>
          <a:bodyPr/>
          <a:lstStyle/>
          <a:p>
            <a:r>
              <a:rPr lang="en-CA" b="1" dirty="0">
                <a:solidFill>
                  <a:schemeClr val="tx2"/>
                </a:solidFill>
              </a:rPr>
              <a:t>Devotees from </a:t>
            </a:r>
            <a:r>
              <a:rPr lang="en-CA" b="1" dirty="0" smtClean="0">
                <a:solidFill>
                  <a:schemeClr val="tx2"/>
                </a:solidFill>
              </a:rPr>
              <a:t>Kerala </a:t>
            </a:r>
            <a:r>
              <a:rPr lang="en-CA" b="1" dirty="0">
                <a:solidFill>
                  <a:schemeClr val="tx2"/>
                </a:solidFill>
              </a:rPr>
              <a:t>who served as attendants of </a:t>
            </a:r>
            <a:r>
              <a:rPr lang="en-CA" b="1" dirty="0" smtClean="0">
                <a:solidFill>
                  <a:schemeClr val="tx2"/>
                </a:solidFill>
              </a:rPr>
              <a:t>Bhagavan</a:t>
            </a:r>
            <a:endParaRPr lang="en-US" b="1" dirty="0">
              <a:solidFill>
                <a:schemeClr val="tx2"/>
              </a:solidFill>
            </a:endParaRPr>
          </a:p>
        </p:txBody>
      </p:sp>
      <p:pic>
        <p:nvPicPr>
          <p:cNvPr id="2050" name="Picture 2" descr="G:\Tampa talk Pics\Ayyaswami_from GRO_114_res_above_Virupaksha_Cave_pre 191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402336" y="0"/>
            <a:ext cx="1130650" cy="3776666"/>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G:\Tampa talk Pics\kunju swami_GRO_066_1929 ac_jayanthi_glass_back row.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8102" y="2390775"/>
            <a:ext cx="1510698" cy="2050836"/>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G:\Tampa talk Pics\Madhava Swami_GRO_049_used.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8366" y="4764752"/>
            <a:ext cx="1393068" cy="2093248"/>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G:\Tampa talk Pics\Palaniswami-GRO_114_1916-1917-res-crop.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1000" y="57595"/>
            <a:ext cx="1447800" cy="2147532"/>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G:\Tampa talk Pics\Ramakrishnaswami.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47747" y="2535476"/>
            <a:ext cx="1363307" cy="1821792"/>
          </a:xfrm>
          <a:prstGeom prst="rect">
            <a:avLst/>
          </a:prstGeom>
          <a:noFill/>
          <a:extLst>
            <a:ext uri="{909E8E84-426E-40DD-AFC4-6F175D3DCCD1}">
              <a14:hiddenFill xmlns="" xmlns:a14="http://schemas.microsoft.com/office/drawing/2010/main">
                <a:solidFill>
                  <a:srgbClr val="FFFFFF"/>
                </a:solidFill>
              </a14:hiddenFill>
            </a:ext>
          </a:extLst>
        </p:spPr>
      </p:pic>
      <p:pic>
        <p:nvPicPr>
          <p:cNvPr id="2055" name="Picture 7" descr="G:\Tampa talk Pics\Satyananda (2).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393578" y="4680434"/>
            <a:ext cx="1271647" cy="217756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32195" y="2114158"/>
            <a:ext cx="1574662" cy="369332"/>
          </a:xfrm>
          <a:prstGeom prst="rect">
            <a:avLst/>
          </a:prstGeom>
          <a:noFill/>
        </p:spPr>
        <p:txBody>
          <a:bodyPr wrap="none" rtlCol="0">
            <a:spAutoFit/>
          </a:bodyPr>
          <a:lstStyle/>
          <a:p>
            <a:r>
              <a:rPr lang="en-CA" dirty="0" smtClean="0"/>
              <a:t>Pazhani Swami</a:t>
            </a:r>
            <a:endParaRPr lang="en-US" dirty="0"/>
          </a:p>
        </p:txBody>
      </p:sp>
      <p:sp>
        <p:nvSpPr>
          <p:cNvPr id="5" name="TextBox 4"/>
          <p:cNvSpPr txBox="1"/>
          <p:nvPr/>
        </p:nvSpPr>
        <p:spPr>
          <a:xfrm>
            <a:off x="318102" y="4395420"/>
            <a:ext cx="1721432" cy="369332"/>
          </a:xfrm>
          <a:prstGeom prst="rect">
            <a:avLst/>
          </a:prstGeom>
          <a:noFill/>
        </p:spPr>
        <p:txBody>
          <a:bodyPr wrap="square" rtlCol="0">
            <a:spAutoFit/>
          </a:bodyPr>
          <a:lstStyle/>
          <a:p>
            <a:r>
              <a:rPr lang="en-CA" dirty="0" smtClean="0"/>
              <a:t>Kunju Swami</a:t>
            </a:r>
            <a:endParaRPr lang="en-US" dirty="0"/>
          </a:p>
        </p:txBody>
      </p:sp>
      <p:sp>
        <p:nvSpPr>
          <p:cNvPr id="6" name="TextBox 5"/>
          <p:cNvSpPr txBox="1"/>
          <p:nvPr/>
        </p:nvSpPr>
        <p:spPr>
          <a:xfrm>
            <a:off x="1806283" y="6488668"/>
            <a:ext cx="1721433" cy="369332"/>
          </a:xfrm>
          <a:prstGeom prst="rect">
            <a:avLst/>
          </a:prstGeom>
          <a:noFill/>
        </p:spPr>
        <p:txBody>
          <a:bodyPr wrap="none" rtlCol="0">
            <a:spAutoFit/>
          </a:bodyPr>
          <a:lstStyle/>
          <a:p>
            <a:r>
              <a:rPr lang="en-CA" dirty="0" smtClean="0"/>
              <a:t>Madhava Swami</a:t>
            </a:r>
            <a:endParaRPr lang="en-US" dirty="0"/>
          </a:p>
        </p:txBody>
      </p:sp>
      <p:sp>
        <p:nvSpPr>
          <p:cNvPr id="7" name="TextBox 6"/>
          <p:cNvSpPr txBox="1"/>
          <p:nvPr/>
        </p:nvSpPr>
        <p:spPr>
          <a:xfrm>
            <a:off x="5452469" y="6485661"/>
            <a:ext cx="1941109" cy="646331"/>
          </a:xfrm>
          <a:prstGeom prst="rect">
            <a:avLst/>
          </a:prstGeom>
          <a:noFill/>
        </p:spPr>
        <p:txBody>
          <a:bodyPr wrap="none" rtlCol="0">
            <a:spAutoFit/>
          </a:bodyPr>
          <a:lstStyle/>
          <a:p>
            <a:r>
              <a:rPr lang="en-CA" dirty="0"/>
              <a:t>Satyananda Swami</a:t>
            </a:r>
            <a:endParaRPr lang="en-US" dirty="0"/>
          </a:p>
          <a:p>
            <a:endParaRPr lang="en-US" dirty="0"/>
          </a:p>
        </p:txBody>
      </p:sp>
      <p:sp>
        <p:nvSpPr>
          <p:cNvPr id="8" name="TextBox 7"/>
          <p:cNvSpPr txBox="1"/>
          <p:nvPr/>
        </p:nvSpPr>
        <p:spPr>
          <a:xfrm>
            <a:off x="6997548" y="4357268"/>
            <a:ext cx="2063706" cy="646331"/>
          </a:xfrm>
          <a:prstGeom prst="rect">
            <a:avLst/>
          </a:prstGeom>
          <a:noFill/>
        </p:spPr>
        <p:txBody>
          <a:bodyPr wrap="none" rtlCol="0">
            <a:spAutoFit/>
          </a:bodyPr>
          <a:lstStyle/>
          <a:p>
            <a:r>
              <a:rPr lang="en-CA" dirty="0"/>
              <a:t>Ramakrishna Swami</a:t>
            </a:r>
          </a:p>
          <a:p>
            <a:endParaRPr lang="en-US" dirty="0"/>
          </a:p>
        </p:txBody>
      </p:sp>
      <p:sp>
        <p:nvSpPr>
          <p:cNvPr id="9" name="Rectangle 8"/>
          <p:cNvSpPr/>
          <p:nvPr/>
        </p:nvSpPr>
        <p:spPr>
          <a:xfrm>
            <a:off x="7315368" y="2380636"/>
            <a:ext cx="1349857" cy="369332"/>
          </a:xfrm>
          <a:prstGeom prst="rect">
            <a:avLst/>
          </a:prstGeom>
        </p:spPr>
        <p:txBody>
          <a:bodyPr wrap="none">
            <a:spAutoFit/>
          </a:bodyPr>
          <a:lstStyle/>
          <a:p>
            <a:r>
              <a:rPr lang="en-CA" dirty="0"/>
              <a:t>Ayya Swami </a:t>
            </a:r>
          </a:p>
        </p:txBody>
      </p:sp>
      <p:pic>
        <p:nvPicPr>
          <p:cNvPr id="2060" name="Picture 12"/>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2352675" y="15048"/>
            <a:ext cx="4392150" cy="50408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Slide Number Placeholder 16"/>
          <p:cNvSpPr>
            <a:spLocks noGrp="1"/>
          </p:cNvSpPr>
          <p:nvPr>
            <p:ph type="sldNum" sz="quarter" idx="12"/>
          </p:nvPr>
        </p:nvSpPr>
        <p:spPr/>
        <p:txBody>
          <a:bodyPr/>
          <a:lstStyle/>
          <a:p>
            <a:fld id="{12102807-61C3-4224-A505-661E95102FB5}" type="slidenum">
              <a:rPr lang="en-US" smtClean="0"/>
              <a:pPr/>
              <a:t>2</a:t>
            </a:fld>
            <a:endParaRPr lang="en-US" dirty="0"/>
          </a:p>
        </p:txBody>
      </p:sp>
    </p:spTree>
    <p:extLst>
      <p:ext uri="{BB962C8B-B14F-4D97-AF65-F5344CB8AC3E}">
        <p14:creationId xmlns="" xmlns:p14="http://schemas.microsoft.com/office/powerpoint/2010/main" val="2791244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Pazhani Swami</a:t>
            </a:r>
            <a:endParaRPr lang="en-US" sz="4000" b="1" dirty="0"/>
          </a:p>
        </p:txBody>
      </p:sp>
      <p:sp>
        <p:nvSpPr>
          <p:cNvPr id="3" name="Content Placeholder 2"/>
          <p:cNvSpPr>
            <a:spLocks noGrp="1"/>
          </p:cNvSpPr>
          <p:nvPr>
            <p:ph idx="1"/>
          </p:nvPr>
        </p:nvSpPr>
        <p:spPr/>
        <p:txBody>
          <a:bodyPr>
            <a:normAutofit fontScale="62500" lnSpcReduction="20000"/>
          </a:bodyPr>
          <a:lstStyle/>
          <a:p>
            <a:r>
              <a:rPr lang="en-CA" dirty="0" smtClean="0"/>
              <a:t>Virupaksha cave  1899 to 1916</a:t>
            </a:r>
            <a:r>
              <a:rPr lang="en-CA" dirty="0"/>
              <a:t> </a:t>
            </a:r>
            <a:r>
              <a:rPr lang="en-CA" dirty="0" smtClean="0"/>
              <a:t>; Other attendants came</a:t>
            </a:r>
            <a:r>
              <a:rPr lang="en-CA" dirty="0" smtClean="0">
                <a:solidFill>
                  <a:srgbClr val="FF0000"/>
                </a:solidFill>
              </a:rPr>
              <a:t> </a:t>
            </a:r>
            <a:r>
              <a:rPr lang="en-CA" dirty="0" smtClean="0"/>
              <a:t>( Perumal, Ayya, Kanda)</a:t>
            </a:r>
          </a:p>
          <a:p>
            <a:endParaRPr lang="en-CA" dirty="0" smtClean="0"/>
          </a:p>
          <a:p>
            <a:r>
              <a:rPr lang="en-CA" dirty="0" smtClean="0"/>
              <a:t>Bhagavan learnt Malayalam to read “ Adhyatma Ramayanam ”</a:t>
            </a:r>
          </a:p>
          <a:p>
            <a:pPr marL="0" indent="0">
              <a:buNone/>
            </a:pPr>
            <a:endParaRPr lang="en-CA" dirty="0" smtClean="0"/>
          </a:p>
          <a:p>
            <a:r>
              <a:rPr lang="en-CA" dirty="0" smtClean="0"/>
              <a:t>Pazhani Swami’s vow to read a chapter of this book before the meal</a:t>
            </a:r>
          </a:p>
          <a:p>
            <a:endParaRPr lang="en-CA" dirty="0"/>
          </a:p>
          <a:p>
            <a:r>
              <a:rPr lang="en-CA" dirty="0" smtClean="0"/>
              <a:t>Not fluent and took long time to read and others had to wait</a:t>
            </a:r>
          </a:p>
          <a:p>
            <a:pPr marL="0" indent="0">
              <a:buNone/>
            </a:pPr>
            <a:endParaRPr lang="en-CA" dirty="0" smtClean="0"/>
          </a:p>
          <a:p>
            <a:r>
              <a:rPr lang="en-CA" dirty="0" smtClean="0"/>
              <a:t>Bhagavan requested Pazhani </a:t>
            </a:r>
            <a:r>
              <a:rPr lang="en-CA" dirty="0"/>
              <a:t>Swami to teach him </a:t>
            </a:r>
            <a:r>
              <a:rPr lang="en-CA" dirty="0" smtClean="0"/>
              <a:t>Malayalam.</a:t>
            </a:r>
          </a:p>
          <a:p>
            <a:endParaRPr lang="en-CA" dirty="0"/>
          </a:p>
          <a:p>
            <a:r>
              <a:rPr lang="en-CA" dirty="0" smtClean="0"/>
              <a:t>Pazhaniswami </a:t>
            </a:r>
            <a:r>
              <a:rPr lang="en-CA" dirty="0"/>
              <a:t>got his daily dose of Adhyatma Ramayanam and </a:t>
            </a:r>
            <a:r>
              <a:rPr lang="en-CA" dirty="0" smtClean="0"/>
              <a:t>all </a:t>
            </a:r>
            <a:r>
              <a:rPr lang="en-CA" dirty="0"/>
              <a:t>got to eat in time! </a:t>
            </a:r>
            <a:endParaRPr lang="en-CA" dirty="0" smtClean="0"/>
          </a:p>
          <a:p>
            <a:pPr marL="0" indent="0">
              <a:buNone/>
            </a:pPr>
            <a:r>
              <a:rPr lang="en-CA" dirty="0"/>
              <a:t> </a:t>
            </a:r>
            <a:r>
              <a:rPr lang="en-CA" dirty="0" smtClean="0"/>
              <a:t>    …. Ramana Periya </a:t>
            </a:r>
            <a:r>
              <a:rPr lang="en-CA" dirty="0"/>
              <a:t>Puranam</a:t>
            </a:r>
          </a:p>
          <a:p>
            <a:endParaRPr lang="en-CA" dirty="0" smtClean="0"/>
          </a:p>
          <a:p>
            <a:pPr marL="0" indent="0">
              <a:buNone/>
            </a:pPr>
            <a:endParaRPr lang="en-CA"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20</a:t>
            </a:fld>
            <a:endParaRPr lang="en-US" dirty="0"/>
          </a:p>
        </p:txBody>
      </p:sp>
    </p:spTree>
    <p:extLst>
      <p:ext uri="{BB962C8B-B14F-4D97-AF65-F5344CB8AC3E}">
        <p14:creationId xmlns="" xmlns:p14="http://schemas.microsoft.com/office/powerpoint/2010/main" val="3099703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Pazhani Swami</a:t>
            </a:r>
            <a:endParaRPr lang="en-US" sz="4000" b="1" dirty="0"/>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endParaRPr lang="en-CA" sz="2900" dirty="0" smtClean="0"/>
          </a:p>
          <a:p>
            <a:r>
              <a:rPr lang="en-CA" sz="2900" dirty="0" smtClean="0"/>
              <a:t>Ganesha Stuti (first verse composed by Bhagavan)</a:t>
            </a:r>
            <a:endParaRPr lang="en-CA" sz="2900" dirty="0"/>
          </a:p>
          <a:p>
            <a:pPr marL="0" indent="0">
              <a:buNone/>
            </a:pPr>
            <a:r>
              <a:rPr lang="en-US" sz="2900" dirty="0" smtClean="0"/>
              <a:t>statue </a:t>
            </a:r>
            <a:r>
              <a:rPr lang="en-US" sz="2900" dirty="0"/>
              <a:t>of Ganesa in a niche inside Virupaksha </a:t>
            </a:r>
            <a:r>
              <a:rPr lang="en-US" sz="2900" dirty="0" smtClean="0"/>
              <a:t>cave </a:t>
            </a:r>
          </a:p>
          <a:p>
            <a:pPr marL="0" indent="0">
              <a:buNone/>
            </a:pPr>
            <a:endParaRPr lang="en-US" sz="2900" dirty="0" smtClean="0"/>
          </a:p>
          <a:p>
            <a:pPr marL="0" indent="0">
              <a:buNone/>
            </a:pPr>
            <a:r>
              <a:rPr lang="en-US" sz="2900" dirty="0" smtClean="0"/>
              <a:t>Pazhani Swami </a:t>
            </a:r>
          </a:p>
          <a:p>
            <a:pPr marL="0" indent="0">
              <a:buNone/>
            </a:pPr>
            <a:r>
              <a:rPr lang="en-US" sz="2900" dirty="0" smtClean="0"/>
              <a:t>“ Why don’t </a:t>
            </a:r>
            <a:r>
              <a:rPr lang="en-US" sz="2900" dirty="0"/>
              <a:t>you make some offering to Lord Ganesa</a:t>
            </a:r>
            <a:r>
              <a:rPr lang="en-US" sz="2900" dirty="0" smtClean="0"/>
              <a:t>? ” </a:t>
            </a:r>
            <a:endParaRPr lang="en-CA" sz="2900" dirty="0"/>
          </a:p>
          <a:p>
            <a:pPr marL="0" indent="0">
              <a:buNone/>
            </a:pPr>
            <a:endParaRPr lang="en-CA" sz="2900" dirty="0" smtClean="0"/>
          </a:p>
          <a:p>
            <a:pPr marL="0" indent="0">
              <a:buNone/>
            </a:pPr>
            <a:r>
              <a:rPr lang="en-CA" sz="2900" dirty="0" smtClean="0"/>
              <a:t>Bhagavan </a:t>
            </a:r>
          </a:p>
          <a:p>
            <a:pPr marL="0" indent="0">
              <a:buNone/>
            </a:pPr>
            <a:r>
              <a:rPr lang="en-CA" sz="2900" dirty="0" smtClean="0"/>
              <a:t>“ Lord </a:t>
            </a:r>
            <a:r>
              <a:rPr lang="en-CA" sz="2900" dirty="0"/>
              <a:t>with a big and fat belly residing in the niche, you who allowed your </a:t>
            </a:r>
            <a:r>
              <a:rPr lang="en-CA" sz="2900" dirty="0" smtClean="0"/>
              <a:t>father </a:t>
            </a:r>
            <a:r>
              <a:rPr lang="en-CA" sz="2900" dirty="0"/>
              <a:t>to go around begging, at least now shower your glance of grace on me, who too is the son of that </a:t>
            </a:r>
            <a:r>
              <a:rPr lang="en-CA" sz="2900" dirty="0" smtClean="0"/>
              <a:t>father. ” </a:t>
            </a:r>
          </a:p>
          <a:p>
            <a:pPr marL="0" indent="0">
              <a:buNone/>
            </a:pPr>
            <a:endParaRPr lang="en-CA" sz="2900" dirty="0" smtClean="0"/>
          </a:p>
        </p:txBody>
      </p:sp>
      <p:sp>
        <p:nvSpPr>
          <p:cNvPr id="4" name="Slide Number Placeholder 3"/>
          <p:cNvSpPr>
            <a:spLocks noGrp="1"/>
          </p:cNvSpPr>
          <p:nvPr>
            <p:ph type="sldNum" sz="quarter" idx="12"/>
          </p:nvPr>
        </p:nvSpPr>
        <p:spPr/>
        <p:txBody>
          <a:bodyPr/>
          <a:lstStyle/>
          <a:p>
            <a:fld id="{12102807-61C3-4224-A505-661E95102FB5}" type="slidenum">
              <a:rPr lang="en-US" smtClean="0"/>
              <a:pPr/>
              <a:t>21</a:t>
            </a:fld>
            <a:endParaRPr lang="en-US" dirty="0"/>
          </a:p>
        </p:txBody>
      </p:sp>
    </p:spTree>
    <p:extLst>
      <p:ext uri="{BB962C8B-B14F-4D97-AF65-F5344CB8AC3E}">
        <p14:creationId xmlns="" xmlns:p14="http://schemas.microsoft.com/office/powerpoint/2010/main" val="825154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Pazhani </a:t>
            </a:r>
            <a:r>
              <a:rPr lang="en-CA" sz="4000" b="1" dirty="0" smtClean="0"/>
              <a:t>Swami</a:t>
            </a:r>
            <a:endParaRPr lang="en-US" sz="4000" b="1" dirty="0"/>
          </a:p>
        </p:txBody>
      </p:sp>
      <p:sp>
        <p:nvSpPr>
          <p:cNvPr id="4" name="Rectangle 3"/>
          <p:cNvSpPr/>
          <p:nvPr/>
        </p:nvSpPr>
        <p:spPr>
          <a:xfrm>
            <a:off x="609600" y="1447800"/>
            <a:ext cx="8229600" cy="4647426"/>
          </a:xfrm>
          <a:prstGeom prst="rect">
            <a:avLst/>
          </a:prstGeom>
        </p:spPr>
        <p:txBody>
          <a:bodyPr wrap="square">
            <a:spAutoFit/>
          </a:bodyPr>
          <a:lstStyle/>
          <a:p>
            <a:r>
              <a:rPr lang="en-US" sz="2000" b="1" dirty="0" smtClean="0"/>
              <a:t>Pazhaniswami’s</a:t>
            </a:r>
            <a:r>
              <a:rPr lang="en-US" sz="2000" dirty="0" smtClean="0"/>
              <a:t> </a:t>
            </a:r>
            <a:r>
              <a:rPr lang="en-US" sz="2000" dirty="0"/>
              <a:t>small </a:t>
            </a:r>
            <a:r>
              <a:rPr lang="en-US" sz="2000" dirty="0" smtClean="0"/>
              <a:t>notebook</a:t>
            </a:r>
          </a:p>
          <a:p>
            <a:endParaRPr lang="en-US" sz="2000" dirty="0" smtClean="0"/>
          </a:p>
          <a:p>
            <a:pPr marL="342900" indent="-342900">
              <a:buFont typeface="Arial" panose="020B0604020202020204" pitchFamily="34" charset="0"/>
              <a:buChar char="•"/>
            </a:pPr>
            <a:r>
              <a:rPr lang="en-US" sz="2000" dirty="0" smtClean="0"/>
              <a:t>Pazhaniswami </a:t>
            </a:r>
            <a:r>
              <a:rPr lang="en-US" sz="2000" dirty="0"/>
              <a:t>asked </a:t>
            </a:r>
            <a:r>
              <a:rPr lang="en-US" sz="2000" dirty="0" smtClean="0"/>
              <a:t>Bhagavan  </a:t>
            </a:r>
            <a:r>
              <a:rPr lang="en-US" sz="2000" dirty="0"/>
              <a:t>to copy </a:t>
            </a:r>
            <a:r>
              <a:rPr lang="en-US" sz="2000" dirty="0" smtClean="0"/>
              <a:t>some </a:t>
            </a:r>
            <a:r>
              <a:rPr lang="en-US" sz="2000" dirty="0"/>
              <a:t>stanzas of </a:t>
            </a:r>
            <a:r>
              <a:rPr lang="en-US" sz="2000" dirty="0" smtClean="0"/>
              <a:t>Sankaracharya</a:t>
            </a:r>
          </a:p>
          <a:p>
            <a:endParaRPr lang="en-US" sz="2000" dirty="0" smtClean="0"/>
          </a:p>
          <a:p>
            <a:pPr marL="342900" indent="-342900">
              <a:buFont typeface="Arial" panose="020B0604020202020204" pitchFamily="34" charset="0"/>
              <a:buChar char="•"/>
            </a:pPr>
            <a:r>
              <a:rPr lang="en-US" sz="2000" dirty="0" smtClean="0"/>
              <a:t>Bhagavan collected scraps of paper, stitched them together and wrote selections from around 10 books of Sankara ( 7 X 5 cm size,145 pages)</a:t>
            </a:r>
          </a:p>
          <a:p>
            <a:endParaRPr lang="en-CA" sz="2000" dirty="0" smtClean="0"/>
          </a:p>
          <a:p>
            <a:r>
              <a:rPr lang="en-US" sz="2000" dirty="0" smtClean="0"/>
              <a:t>“The Virupaksha cave had no iron doors then, it had a wooden door with a wooden latch. We used to bolt it from outside with a small stick, go round the hill, wander, return after a week or ten days. This notebook was the only article we took with us. As Pazhaniswami wore a towel, he used to fold the book and tuck it into his waist.. </a:t>
            </a:r>
            <a:r>
              <a:rPr lang="en-US" sz="2000" b="1" dirty="0" smtClean="0"/>
              <a:t>This book was the beginning of our (book) ‘family’”</a:t>
            </a:r>
          </a:p>
          <a:p>
            <a:r>
              <a:rPr lang="en-CA" sz="2000" dirty="0" smtClean="0"/>
              <a:t>... Letters Chapter 170(1948)</a:t>
            </a:r>
          </a:p>
          <a:p>
            <a:endParaRPr lang="en-US" sz="1600" dirty="0" smtClean="0"/>
          </a:p>
        </p:txBody>
      </p:sp>
      <p:sp>
        <p:nvSpPr>
          <p:cNvPr id="5" name="Slide Number Placeholder 4"/>
          <p:cNvSpPr>
            <a:spLocks noGrp="1"/>
          </p:cNvSpPr>
          <p:nvPr>
            <p:ph type="sldNum" sz="quarter" idx="12"/>
          </p:nvPr>
        </p:nvSpPr>
        <p:spPr/>
        <p:txBody>
          <a:bodyPr/>
          <a:lstStyle/>
          <a:p>
            <a:fld id="{12102807-61C3-4224-A505-661E95102FB5}" type="slidenum">
              <a:rPr lang="en-US" smtClean="0"/>
              <a:pPr/>
              <a:t>22</a:t>
            </a:fld>
            <a:endParaRPr lang="en-US" dirty="0"/>
          </a:p>
        </p:txBody>
      </p:sp>
    </p:spTree>
    <p:extLst>
      <p:ext uri="{BB962C8B-B14F-4D97-AF65-F5344CB8AC3E}">
        <p14:creationId xmlns="" xmlns:p14="http://schemas.microsoft.com/office/powerpoint/2010/main" val="699102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skumar\AppData\Local\Microsoft\Windows\Temporary Internet Files\Content.Outlook\50NB7XW2\20181211_11285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762000"/>
            <a:ext cx="7416800" cy="55626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2102807-61C3-4224-A505-661E95102FB5}" type="slidenum">
              <a:rPr lang="en-US" smtClean="0"/>
              <a:pPr/>
              <a:t>23</a:t>
            </a:fld>
            <a:endParaRPr lang="en-US" dirty="0"/>
          </a:p>
        </p:txBody>
      </p:sp>
    </p:spTree>
    <p:extLst>
      <p:ext uri="{BB962C8B-B14F-4D97-AF65-F5344CB8AC3E}">
        <p14:creationId xmlns="" xmlns:p14="http://schemas.microsoft.com/office/powerpoint/2010/main" val="696588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Pazhani Swami</a:t>
            </a:r>
            <a:endParaRPr lang="en-US" sz="4000" b="1" dirty="0"/>
          </a:p>
        </p:txBody>
      </p:sp>
      <p:sp>
        <p:nvSpPr>
          <p:cNvPr id="3" name="Content Placeholder 2"/>
          <p:cNvSpPr>
            <a:spLocks noGrp="1"/>
          </p:cNvSpPr>
          <p:nvPr>
            <p:ph idx="1"/>
          </p:nvPr>
        </p:nvSpPr>
        <p:spPr/>
        <p:txBody>
          <a:bodyPr>
            <a:normAutofit/>
          </a:bodyPr>
          <a:lstStyle/>
          <a:p>
            <a:r>
              <a:rPr lang="fi-FI" sz="2400" dirty="0"/>
              <a:t>Making of </a:t>
            </a:r>
            <a:r>
              <a:rPr lang="fi-FI" sz="2400" i="1" dirty="0"/>
              <a:t>Aksharamanamalai </a:t>
            </a:r>
            <a:r>
              <a:rPr lang="fi-FI" sz="2400" dirty="0" smtClean="0"/>
              <a:t>1914 for begging food</a:t>
            </a:r>
            <a:endParaRPr lang="fi-FI" sz="2400" dirty="0"/>
          </a:p>
          <a:p>
            <a:pPr marL="0" indent="0">
              <a:buNone/>
            </a:pPr>
            <a:r>
              <a:rPr lang="fi-FI" sz="2400" dirty="0"/>
              <a:t>        </a:t>
            </a:r>
            <a:endParaRPr lang="fi-FI" sz="2400" dirty="0" smtClean="0"/>
          </a:p>
          <a:p>
            <a:pPr marL="0" indent="0">
              <a:buNone/>
            </a:pPr>
            <a:r>
              <a:rPr lang="fi-FI" sz="2400" dirty="0" smtClean="0"/>
              <a:t>      “</a:t>
            </a:r>
            <a:r>
              <a:rPr lang="fi-FI" sz="2400" dirty="0"/>
              <a:t>Samba Sadasiva, Samba Sadasiva, </a:t>
            </a:r>
            <a:endParaRPr lang="fi-FI" sz="2400" dirty="0" smtClean="0"/>
          </a:p>
          <a:p>
            <a:pPr marL="0" indent="0">
              <a:buNone/>
            </a:pPr>
            <a:r>
              <a:rPr lang="fi-FI" sz="2400" dirty="0"/>
              <a:t> </a:t>
            </a:r>
            <a:r>
              <a:rPr lang="fi-FI" sz="2400" dirty="0" smtClean="0"/>
              <a:t>         Samba </a:t>
            </a:r>
            <a:r>
              <a:rPr lang="fi-FI" sz="2400" dirty="0"/>
              <a:t>Sadasiva, Samba </a:t>
            </a:r>
            <a:r>
              <a:rPr lang="fi-FI" sz="2400" dirty="0" smtClean="0"/>
              <a:t>Siva”</a:t>
            </a:r>
          </a:p>
          <a:p>
            <a:pPr marL="0" indent="0">
              <a:buNone/>
            </a:pPr>
            <a:endParaRPr lang="fi-FI" sz="2400" dirty="0" smtClean="0"/>
          </a:p>
          <a:p>
            <a:pPr marL="0" indent="0"/>
            <a:r>
              <a:rPr lang="fi-FI" sz="2400" dirty="0" smtClean="0"/>
              <a:t>  Completed in one Giri Pradakshina</a:t>
            </a:r>
          </a:p>
          <a:p>
            <a:pPr marL="0" indent="0"/>
            <a:endParaRPr lang="fi-FI" sz="2400" dirty="0"/>
          </a:p>
          <a:p>
            <a:r>
              <a:rPr lang="en-CA" sz="2400" dirty="0" smtClean="0"/>
              <a:t>Bhagavan said </a:t>
            </a:r>
            <a:r>
              <a:rPr lang="fi-FI" sz="2400" dirty="0" smtClean="0"/>
              <a:t>Aksharamanamalai fed them for many years.</a:t>
            </a:r>
          </a:p>
          <a:p>
            <a:pPr>
              <a:buNone/>
            </a:pPr>
            <a:r>
              <a:rPr lang="en-CA" sz="2400" dirty="0" smtClean="0"/>
              <a:t>    Centenary in 2014</a:t>
            </a:r>
          </a:p>
          <a:p>
            <a:pPr marL="0" indent="0">
              <a:buNone/>
            </a:pPr>
            <a:r>
              <a:rPr lang="en-CA" sz="2400" dirty="0" smtClean="0"/>
              <a:t>    Comments by Sadhu Natananda and Muruganar</a:t>
            </a:r>
            <a:endParaRPr lang="en-US" sz="2400" dirty="0"/>
          </a:p>
          <a:p>
            <a:pPr marL="0" indent="0">
              <a:buNone/>
            </a:pPr>
            <a:endParaRPr lang="fi-FI" dirty="0"/>
          </a:p>
          <a:p>
            <a:pPr marL="0" indent="0">
              <a:buNone/>
            </a:pPr>
            <a:endParaRPr lang="fi-FI" sz="2800" dirty="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24</a:t>
            </a:fld>
            <a:endParaRPr lang="en-US" dirty="0"/>
          </a:p>
        </p:txBody>
      </p:sp>
    </p:spTree>
    <p:extLst>
      <p:ext uri="{BB962C8B-B14F-4D97-AF65-F5344CB8AC3E}">
        <p14:creationId xmlns="" xmlns:p14="http://schemas.microsoft.com/office/powerpoint/2010/main" val="3260623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smtClean="0"/>
              <a:t>Pazhani Swami; A witness to glorious moments</a:t>
            </a:r>
            <a:endParaRPr lang="en-US" sz="3200" b="1" dirty="0"/>
          </a:p>
        </p:txBody>
      </p:sp>
      <p:sp>
        <p:nvSpPr>
          <p:cNvPr id="3" name="Content Placeholder 2"/>
          <p:cNvSpPr>
            <a:spLocks noGrp="1"/>
          </p:cNvSpPr>
          <p:nvPr>
            <p:ph idx="1"/>
          </p:nvPr>
        </p:nvSpPr>
        <p:spPr>
          <a:xfrm>
            <a:off x="457200" y="1600200"/>
            <a:ext cx="8229600" cy="5029200"/>
          </a:xfrm>
        </p:spPr>
        <p:txBody>
          <a:bodyPr>
            <a:normAutofit fontScale="70000" lnSpcReduction="20000"/>
          </a:bodyPr>
          <a:lstStyle/>
          <a:p>
            <a:r>
              <a:rPr lang="en-GB" dirty="0" smtClean="0"/>
              <a:t>Kavyakanta Ganapati Muni Intense Tapas 1896 to 1907.</a:t>
            </a:r>
          </a:p>
          <a:p>
            <a:pPr>
              <a:buNone/>
            </a:pPr>
            <a:r>
              <a:rPr lang="en-GB" dirty="0" smtClean="0"/>
              <a:t>     </a:t>
            </a:r>
          </a:p>
          <a:p>
            <a:r>
              <a:rPr lang="en-CA" dirty="0" smtClean="0"/>
              <a:t>penance </a:t>
            </a:r>
            <a:r>
              <a:rPr lang="en-CA" dirty="0"/>
              <a:t>in the five holy </a:t>
            </a:r>
            <a:r>
              <a:rPr lang="en-CA" dirty="0" smtClean="0"/>
              <a:t>places(Five elements) of Lord </a:t>
            </a:r>
            <a:r>
              <a:rPr lang="en-CA" dirty="0"/>
              <a:t>Siva </a:t>
            </a:r>
            <a:r>
              <a:rPr lang="en-CA" dirty="0" smtClean="0"/>
              <a:t>1904.</a:t>
            </a:r>
          </a:p>
          <a:p>
            <a:endParaRPr lang="en-CA" dirty="0" smtClean="0"/>
          </a:p>
          <a:p>
            <a:r>
              <a:rPr lang="en-CA" dirty="0" smtClean="0"/>
              <a:t>“ I </a:t>
            </a:r>
            <a:r>
              <a:rPr lang="en-CA" dirty="0"/>
              <a:t>am going again to Arunachala, the final destination for </a:t>
            </a:r>
            <a:r>
              <a:rPr lang="en-CA" dirty="0" smtClean="0"/>
              <a:t>one’s </a:t>
            </a:r>
            <a:r>
              <a:rPr lang="en-CA" dirty="0"/>
              <a:t>search for </a:t>
            </a:r>
            <a:r>
              <a:rPr lang="en-CA" dirty="0" smtClean="0"/>
              <a:t>God. </a:t>
            </a:r>
            <a:r>
              <a:rPr lang="en-CA" dirty="0"/>
              <a:t>If I do not attain God this time, I am going to proclaim that the Vedas, Upanishads and all the </a:t>
            </a:r>
            <a:r>
              <a:rPr lang="en-CA" dirty="0" smtClean="0"/>
              <a:t>scriptures </a:t>
            </a:r>
            <a:r>
              <a:rPr lang="en-CA" dirty="0"/>
              <a:t>are just exaggerations of poetic </a:t>
            </a:r>
            <a:r>
              <a:rPr lang="en-CA" dirty="0" smtClean="0"/>
              <a:t>minds ”  1907 Karthigai Deepam time.</a:t>
            </a:r>
          </a:p>
          <a:p>
            <a:endParaRPr lang="en-CA" dirty="0" smtClean="0"/>
          </a:p>
          <a:p>
            <a:r>
              <a:rPr lang="en-US" dirty="0" smtClean="0"/>
              <a:t>Near Nirudhi lingam shrine after 5-6 days of Tapas </a:t>
            </a:r>
            <a:r>
              <a:rPr lang="en-CA" dirty="0"/>
              <a:t>the divine Mother spoke to him: </a:t>
            </a:r>
            <a:r>
              <a:rPr lang="en-CA" dirty="0" smtClean="0"/>
              <a:t>“ Until </a:t>
            </a:r>
            <a:r>
              <a:rPr lang="en-CA" dirty="0"/>
              <a:t>you have a </a:t>
            </a:r>
            <a:r>
              <a:rPr lang="en-CA" dirty="0" smtClean="0"/>
              <a:t>Guru</a:t>
            </a:r>
            <a:r>
              <a:rPr lang="en-CA" dirty="0"/>
              <a:t>, you cannot achieve your goal. Your guru is up there on the hill. Surrender at his holy </a:t>
            </a:r>
            <a:r>
              <a:rPr lang="en-CA" dirty="0" smtClean="0"/>
              <a:t>feet! ” </a:t>
            </a:r>
            <a:r>
              <a:rPr lang="en-US" dirty="0" smtClean="0"/>
              <a:t> </a:t>
            </a:r>
            <a:endParaRPr lang="en-CA" dirty="0" smtClean="0"/>
          </a:p>
          <a:p>
            <a:endParaRPr lang="en-GB" i="1"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25</a:t>
            </a:fld>
            <a:endParaRPr lang="en-US" dirty="0"/>
          </a:p>
        </p:txBody>
      </p:sp>
    </p:spTree>
    <p:extLst>
      <p:ext uri="{BB962C8B-B14F-4D97-AF65-F5344CB8AC3E}">
        <p14:creationId xmlns="" xmlns:p14="http://schemas.microsoft.com/office/powerpoint/2010/main" val="4213945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t>Pazhani Swami</a:t>
            </a:r>
            <a:r>
              <a:rPr lang="en-CA" sz="3200" b="1" dirty="0" smtClean="0"/>
              <a:t>; A witness </a:t>
            </a:r>
            <a:r>
              <a:rPr lang="en-CA" sz="3200" b="1" dirty="0"/>
              <a:t>to glorious moments</a:t>
            </a:r>
            <a:endParaRPr lang="en-US" sz="3200" b="1" dirty="0"/>
          </a:p>
        </p:txBody>
      </p:sp>
      <p:sp>
        <p:nvSpPr>
          <p:cNvPr id="3" name="Content Placeholder 2"/>
          <p:cNvSpPr>
            <a:spLocks noGrp="1"/>
          </p:cNvSpPr>
          <p:nvPr>
            <p:ph idx="1"/>
          </p:nvPr>
        </p:nvSpPr>
        <p:spPr>
          <a:xfrm>
            <a:off x="457200" y="1600200"/>
            <a:ext cx="8229600" cy="4953000"/>
          </a:xfrm>
        </p:spPr>
        <p:txBody>
          <a:bodyPr>
            <a:noAutofit/>
          </a:bodyPr>
          <a:lstStyle/>
          <a:p>
            <a:r>
              <a:rPr lang="en-GB" sz="1600" dirty="0" smtClean="0"/>
              <a:t>9</a:t>
            </a:r>
            <a:r>
              <a:rPr lang="en-GB" sz="1600" baseline="30000" dirty="0" smtClean="0"/>
              <a:t>th</a:t>
            </a:r>
            <a:r>
              <a:rPr lang="en-GB" sz="1600" dirty="0" smtClean="0"/>
              <a:t> day </a:t>
            </a:r>
            <a:r>
              <a:rPr lang="en-GB" sz="1600" dirty="0"/>
              <a:t>of the Kartikai </a:t>
            </a:r>
            <a:r>
              <a:rPr lang="en-GB" sz="1600" dirty="0" smtClean="0"/>
              <a:t>Deepam 1-30 </a:t>
            </a:r>
            <a:r>
              <a:rPr lang="en-GB" sz="1600" dirty="0"/>
              <a:t>p.m. </a:t>
            </a:r>
            <a:endParaRPr lang="en-GB" sz="1600" dirty="0" smtClean="0"/>
          </a:p>
          <a:p>
            <a:pPr>
              <a:buNone/>
            </a:pPr>
            <a:r>
              <a:rPr lang="en-GB" sz="1600" dirty="0" smtClean="0"/>
              <a:t>        “</a:t>
            </a:r>
            <a:r>
              <a:rPr lang="en-GB" sz="1600" dirty="0"/>
              <a:t>All that has to be read I have read. Even Vedanta Sastra I have studied. I have performed </a:t>
            </a:r>
            <a:r>
              <a:rPr lang="en-GB" sz="1600" i="1" dirty="0"/>
              <a:t>japa</a:t>
            </a:r>
            <a:r>
              <a:rPr lang="en-GB" sz="1600" dirty="0"/>
              <a:t> to my heart’s content. Yet I have not up to this time understood what </a:t>
            </a:r>
            <a:r>
              <a:rPr lang="en-GB" sz="1600" i="1" dirty="0"/>
              <a:t>tapas</a:t>
            </a:r>
            <a:r>
              <a:rPr lang="en-GB" sz="1600" dirty="0"/>
              <a:t> is. Hence have I sought refuge at thy feet. Pray enlighten me about the nature of </a:t>
            </a:r>
            <a:r>
              <a:rPr lang="en-GB" sz="1600" i="1" dirty="0"/>
              <a:t>tapas</a:t>
            </a:r>
            <a:r>
              <a:rPr lang="en-GB" sz="1600" dirty="0"/>
              <a:t>.” </a:t>
            </a:r>
            <a:endParaRPr lang="en-GB" sz="1600" dirty="0" smtClean="0"/>
          </a:p>
          <a:p>
            <a:r>
              <a:rPr lang="en-GB" sz="1600" dirty="0" smtClean="0"/>
              <a:t>For </a:t>
            </a:r>
            <a:r>
              <a:rPr lang="en-GB" sz="1600" dirty="0"/>
              <a:t>fifteen minutes the </a:t>
            </a:r>
            <a:r>
              <a:rPr lang="en-GB" sz="1600" dirty="0" smtClean="0"/>
              <a:t>Bhagavan </a:t>
            </a:r>
            <a:r>
              <a:rPr lang="en-GB" sz="1600" dirty="0"/>
              <a:t>silently gazed at </a:t>
            </a:r>
            <a:r>
              <a:rPr lang="en-GB" sz="1600" dirty="0" smtClean="0"/>
              <a:t>Kavyakanta. </a:t>
            </a:r>
          </a:p>
          <a:p>
            <a:pPr marL="0" indent="0">
              <a:buNone/>
            </a:pPr>
            <a:r>
              <a:rPr lang="en-GB" sz="1600" dirty="0"/>
              <a:t> </a:t>
            </a:r>
            <a:r>
              <a:rPr lang="en-GB" sz="1600" dirty="0" smtClean="0"/>
              <a:t>        ‘If </a:t>
            </a:r>
            <a:r>
              <a:rPr lang="en-GB" sz="1600" dirty="0"/>
              <a:t>one watches whence the notion of ‘I’ springs, the mind will get absorbed into that. That is </a:t>
            </a:r>
            <a:r>
              <a:rPr lang="en-GB" sz="1600" i="1" dirty="0" smtClean="0"/>
              <a:t>tapas.</a:t>
            </a:r>
            <a:r>
              <a:rPr lang="en-GB" sz="1600" dirty="0" smtClean="0"/>
              <a:t> When </a:t>
            </a:r>
            <a:r>
              <a:rPr lang="en-GB" sz="1600" dirty="0"/>
              <a:t>a </a:t>
            </a:r>
            <a:r>
              <a:rPr lang="en-GB" sz="1600" i="1" dirty="0"/>
              <a:t>mantra</a:t>
            </a:r>
            <a:r>
              <a:rPr lang="en-GB" sz="1600" dirty="0"/>
              <a:t> is repeated, if attention be directed to the source whence the </a:t>
            </a:r>
            <a:r>
              <a:rPr lang="en-GB" sz="1600" i="1" dirty="0"/>
              <a:t>mantra</a:t>
            </a:r>
            <a:r>
              <a:rPr lang="en-GB" sz="1600" dirty="0"/>
              <a:t>-sound </a:t>
            </a:r>
            <a:r>
              <a:rPr lang="en-GB" sz="1600" dirty="0" smtClean="0"/>
              <a:t>emanates, </a:t>
            </a:r>
            <a:r>
              <a:rPr lang="en-GB" sz="1600" dirty="0"/>
              <a:t>the mind will get absorbed in that. That is </a:t>
            </a:r>
            <a:r>
              <a:rPr lang="en-GB" sz="1600" i="1" dirty="0" smtClean="0"/>
              <a:t>tapas.”</a:t>
            </a:r>
            <a:endParaRPr lang="en-US" sz="1600" dirty="0"/>
          </a:p>
          <a:p>
            <a:endParaRPr lang="en-GB" sz="1600" dirty="0" smtClean="0"/>
          </a:p>
          <a:p>
            <a:r>
              <a:rPr lang="en-GB" sz="1600" dirty="0" smtClean="0"/>
              <a:t>Kavyakanta </a:t>
            </a:r>
            <a:r>
              <a:rPr lang="en-GB" sz="1600" dirty="0"/>
              <a:t>ascertained the Swami’s name from </a:t>
            </a:r>
            <a:r>
              <a:rPr lang="en-GB" sz="1600" dirty="0" smtClean="0"/>
              <a:t>Pazhaniswami. </a:t>
            </a:r>
          </a:p>
          <a:p>
            <a:pPr>
              <a:buNone/>
            </a:pPr>
            <a:r>
              <a:rPr lang="en-GB" sz="1600" dirty="0" smtClean="0"/>
              <a:t>          “Ramana” </a:t>
            </a:r>
          </a:p>
          <a:p>
            <a:pPr>
              <a:buNone/>
            </a:pPr>
            <a:r>
              <a:rPr lang="en-GB" sz="1600" dirty="0" smtClean="0"/>
              <a:t>          “</a:t>
            </a:r>
            <a:r>
              <a:rPr lang="en-GB" sz="1600" i="1" dirty="0" smtClean="0"/>
              <a:t>Bhagavan </a:t>
            </a:r>
            <a:r>
              <a:rPr lang="en-GB" sz="1600" i="1" dirty="0"/>
              <a:t>Sri Ramana </a:t>
            </a:r>
            <a:r>
              <a:rPr lang="en-GB" sz="1600" i="1" dirty="0" smtClean="0"/>
              <a:t>Maharshi”</a:t>
            </a:r>
          </a:p>
          <a:p>
            <a:pPr>
              <a:buNone/>
            </a:pPr>
            <a:endParaRPr lang="en-GB" sz="1600" i="1" dirty="0"/>
          </a:p>
          <a:p>
            <a:r>
              <a:rPr lang="en-GB" sz="1600" dirty="0" smtClean="0"/>
              <a:t>Part of Kavyakanta’s sloka on Bhagavan</a:t>
            </a:r>
            <a:endParaRPr lang="en-GB" sz="1600" dirty="0"/>
          </a:p>
          <a:p>
            <a:pPr marL="0" indent="0">
              <a:buNone/>
            </a:pPr>
            <a:r>
              <a:rPr lang="en-CA" sz="1600" dirty="0" smtClean="0"/>
              <a:t>“ To Him praised by </a:t>
            </a:r>
            <a:r>
              <a:rPr lang="en-CA" sz="1600" b="1" dirty="0" smtClean="0"/>
              <a:t>Pazhani Swami </a:t>
            </a:r>
            <a:r>
              <a:rPr lang="en-CA" sz="1600" dirty="0" smtClean="0"/>
              <a:t>who has cast off the trammels of birth, to that son of the snake-adorned God(Siva),appearing in the guise of an Ascetic I prostrate! ”</a:t>
            </a:r>
            <a:endParaRPr lang="en-US" sz="16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26</a:t>
            </a:fld>
            <a:endParaRPr lang="en-US" dirty="0"/>
          </a:p>
        </p:txBody>
      </p:sp>
    </p:spTree>
    <p:extLst>
      <p:ext uri="{BB962C8B-B14F-4D97-AF65-F5344CB8AC3E}">
        <p14:creationId xmlns="" xmlns:p14="http://schemas.microsoft.com/office/powerpoint/2010/main" val="30352921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Phsabc.ehcnet.ca\HomeDir\Homedir04\Skumar\Profile\Desktop\Nrayana Guru.jpg"/>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378914" y="3581400"/>
            <a:ext cx="4651303" cy="3114964"/>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04800" y="148333"/>
            <a:ext cx="4883278" cy="25719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12102807-61C3-4224-A505-661E95102FB5}" type="slidenum">
              <a:rPr lang="en-US" smtClean="0"/>
              <a:pPr/>
              <a:t>27</a:t>
            </a:fld>
            <a:endParaRPr lang="en-US" dirty="0"/>
          </a:p>
        </p:txBody>
      </p:sp>
      <p:sp>
        <p:nvSpPr>
          <p:cNvPr id="6" name="TextBox 5"/>
          <p:cNvSpPr txBox="1"/>
          <p:nvPr/>
        </p:nvSpPr>
        <p:spPr>
          <a:xfrm>
            <a:off x="228600" y="3352800"/>
            <a:ext cx="4208973" cy="1292662"/>
          </a:xfrm>
          <a:prstGeom prst="rect">
            <a:avLst/>
          </a:prstGeom>
          <a:noFill/>
        </p:spPr>
        <p:txBody>
          <a:bodyPr wrap="none" rtlCol="0">
            <a:spAutoFit/>
          </a:bodyPr>
          <a:lstStyle/>
          <a:p>
            <a:r>
              <a:rPr lang="en-US" sz="2400" dirty="0" smtClean="0"/>
              <a:t>Sri Narayana Guru (1854-1928)</a:t>
            </a:r>
          </a:p>
          <a:p>
            <a:endParaRPr lang="en-US" dirty="0" smtClean="0"/>
          </a:p>
          <a:p>
            <a:r>
              <a:rPr lang="en-US" dirty="0" smtClean="0"/>
              <a:t>Social reformer, poet and Saint from Kerala</a:t>
            </a:r>
          </a:p>
          <a:p>
            <a:endParaRPr lang="en-US" dirty="0"/>
          </a:p>
        </p:txBody>
      </p:sp>
      <p:sp>
        <p:nvSpPr>
          <p:cNvPr id="7" name="Rectangle 6"/>
          <p:cNvSpPr/>
          <p:nvPr/>
        </p:nvSpPr>
        <p:spPr>
          <a:xfrm>
            <a:off x="0" y="5943600"/>
            <a:ext cx="4495800" cy="646331"/>
          </a:xfrm>
          <a:prstGeom prst="rect">
            <a:avLst/>
          </a:prstGeom>
        </p:spPr>
        <p:txBody>
          <a:bodyPr wrap="square">
            <a:spAutoFit/>
          </a:bodyPr>
          <a:lstStyle/>
          <a:p>
            <a:r>
              <a:rPr lang="en-US" dirty="0" smtClean="0"/>
              <a:t>I have never come across one who is spiritually greater than Sri Narayana Guru</a:t>
            </a:r>
            <a:endParaRPr lang="en-US" dirty="0"/>
          </a:p>
        </p:txBody>
      </p:sp>
      <p:sp>
        <p:nvSpPr>
          <p:cNvPr id="8" name="Rectangle 7"/>
          <p:cNvSpPr/>
          <p:nvPr/>
        </p:nvSpPr>
        <p:spPr>
          <a:xfrm>
            <a:off x="5334000" y="1447800"/>
            <a:ext cx="3657600" cy="923330"/>
          </a:xfrm>
          <a:prstGeom prst="rect">
            <a:avLst/>
          </a:prstGeom>
        </p:spPr>
        <p:txBody>
          <a:bodyPr wrap="square">
            <a:spAutoFit/>
          </a:bodyPr>
          <a:lstStyle/>
          <a:p>
            <a:r>
              <a:rPr lang="en-US" dirty="0" smtClean="0"/>
              <a:t>I feel it as the greatest privilege in my life to have a darshan of Venerable sage Sri Narayana Guru</a:t>
            </a:r>
            <a:r>
              <a:rPr lang="en-US" b="1" dirty="0" smtClean="0"/>
              <a:t>.</a:t>
            </a:r>
            <a:endParaRPr lang="en-US" dirty="0"/>
          </a:p>
        </p:txBody>
      </p:sp>
    </p:spTree>
    <p:extLst>
      <p:ext uri="{BB962C8B-B14F-4D97-AF65-F5344CB8AC3E}">
        <p14:creationId xmlns="" xmlns:p14="http://schemas.microsoft.com/office/powerpoint/2010/main" val="3851643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smtClean="0"/>
              <a:t>Pazhani Swami: A witness to glorious moments</a:t>
            </a:r>
            <a:endParaRPr lang="en-US" sz="3200" b="1" dirty="0"/>
          </a:p>
        </p:txBody>
      </p:sp>
      <p:sp>
        <p:nvSpPr>
          <p:cNvPr id="3" name="Content Placeholder 2"/>
          <p:cNvSpPr>
            <a:spLocks noGrp="1"/>
          </p:cNvSpPr>
          <p:nvPr>
            <p:ph idx="1"/>
          </p:nvPr>
        </p:nvSpPr>
        <p:spPr>
          <a:xfrm>
            <a:off x="457200" y="1600200"/>
            <a:ext cx="8229600" cy="5105400"/>
          </a:xfrm>
        </p:spPr>
        <p:txBody>
          <a:bodyPr>
            <a:normAutofit fontScale="70000" lnSpcReduction="20000"/>
          </a:bodyPr>
          <a:lstStyle/>
          <a:p>
            <a:r>
              <a:rPr lang="en-US" dirty="0" smtClean="0"/>
              <a:t>In 1917 Sri </a:t>
            </a:r>
            <a:r>
              <a:rPr lang="en-US" dirty="0"/>
              <a:t>Narayana Guru </a:t>
            </a:r>
            <a:r>
              <a:rPr lang="en-US" dirty="0" smtClean="0"/>
              <a:t>visited </a:t>
            </a:r>
            <a:r>
              <a:rPr lang="en-US" dirty="0"/>
              <a:t>his </a:t>
            </a:r>
            <a:r>
              <a:rPr lang="en-US" i="1" dirty="0"/>
              <a:t>mutt</a:t>
            </a:r>
            <a:r>
              <a:rPr lang="en-US" dirty="0"/>
              <a:t>, </a:t>
            </a:r>
            <a:r>
              <a:rPr lang="en-US" dirty="0" smtClean="0"/>
              <a:t>at Kancheepuram.</a:t>
            </a:r>
          </a:p>
          <a:p>
            <a:pPr marL="0" indent="0">
              <a:buNone/>
            </a:pPr>
            <a:endParaRPr lang="en-US" dirty="0" smtClean="0"/>
          </a:p>
          <a:p>
            <a:r>
              <a:rPr lang="en-US" dirty="0" smtClean="0"/>
              <a:t>Pazhaniswami </a:t>
            </a:r>
            <a:r>
              <a:rPr lang="en-US" dirty="0"/>
              <a:t>met Sri Narayana Guru </a:t>
            </a:r>
            <a:r>
              <a:rPr lang="en-US" dirty="0" smtClean="0"/>
              <a:t>and requested </a:t>
            </a:r>
            <a:r>
              <a:rPr lang="en-US" dirty="0"/>
              <a:t>him to come to the </a:t>
            </a:r>
            <a:r>
              <a:rPr lang="en-US" dirty="0" smtClean="0"/>
              <a:t>Ashram. </a:t>
            </a:r>
          </a:p>
          <a:p>
            <a:endParaRPr lang="en-US" dirty="0" smtClean="0"/>
          </a:p>
          <a:p>
            <a:r>
              <a:rPr lang="en-US" dirty="0" smtClean="0"/>
              <a:t>Sri </a:t>
            </a:r>
            <a:r>
              <a:rPr lang="en-US" dirty="0"/>
              <a:t>Narayana Guru </a:t>
            </a:r>
            <a:r>
              <a:rPr lang="en-US" dirty="0" smtClean="0"/>
              <a:t>“</a:t>
            </a:r>
            <a:r>
              <a:rPr lang="en-US" dirty="0"/>
              <a:t>Yes, yes. We must certainly go and see the Maharshi</a:t>
            </a:r>
            <a:r>
              <a:rPr lang="en-US" dirty="0" smtClean="0"/>
              <a:t>. He </a:t>
            </a:r>
            <a:r>
              <a:rPr lang="en-US" dirty="0"/>
              <a:t>does not go anywhere. We must go and see him</a:t>
            </a:r>
            <a:r>
              <a:rPr lang="en-US" dirty="0" smtClean="0"/>
              <a:t>.”</a:t>
            </a:r>
          </a:p>
          <a:p>
            <a:endParaRPr lang="en-US" dirty="0"/>
          </a:p>
          <a:p>
            <a:r>
              <a:rPr lang="en-US" dirty="0"/>
              <a:t>Sri Narayana Guru saw Sri Bhagavan when he was sitting inside Skandashram. </a:t>
            </a:r>
            <a:endParaRPr lang="en-US" dirty="0" smtClean="0"/>
          </a:p>
          <a:p>
            <a:pPr marL="0" indent="0">
              <a:buNone/>
            </a:pPr>
            <a:endParaRPr lang="en-US" dirty="0" smtClean="0"/>
          </a:p>
          <a:p>
            <a:r>
              <a:rPr lang="en-US" dirty="0" smtClean="0"/>
              <a:t>Lunch together</a:t>
            </a:r>
          </a:p>
          <a:p>
            <a:endParaRPr lang="en-US" dirty="0" smtClean="0"/>
          </a:p>
          <a:p>
            <a:r>
              <a:rPr lang="en-US" dirty="0" smtClean="0"/>
              <a:t>Offering  “Nirvritti Panchakam”</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28</a:t>
            </a:fld>
            <a:endParaRPr lang="en-US" dirty="0"/>
          </a:p>
        </p:txBody>
      </p:sp>
    </p:spTree>
    <p:extLst>
      <p:ext uri="{BB962C8B-B14F-4D97-AF65-F5344CB8AC3E}">
        <p14:creationId xmlns="" xmlns:p14="http://schemas.microsoft.com/office/powerpoint/2010/main" val="2321218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smtClean="0"/>
              <a:t>Pazhani Swami; A witness to glorious moments</a:t>
            </a:r>
            <a:endParaRPr lang="en-US" sz="3200" b="1" dirty="0"/>
          </a:p>
        </p:txBody>
      </p:sp>
      <p:sp>
        <p:nvSpPr>
          <p:cNvPr id="3" name="Content Placeholder 2"/>
          <p:cNvSpPr>
            <a:spLocks noGrp="1"/>
          </p:cNvSpPr>
          <p:nvPr>
            <p:ph idx="1"/>
          </p:nvPr>
        </p:nvSpPr>
        <p:spPr>
          <a:xfrm>
            <a:off x="457200" y="1371600"/>
            <a:ext cx="8382000" cy="6096000"/>
          </a:xfrm>
        </p:spPr>
        <p:txBody>
          <a:bodyPr>
            <a:noAutofit/>
          </a:bodyPr>
          <a:lstStyle/>
          <a:p>
            <a:r>
              <a:rPr lang="en-US" sz="2000" dirty="0" smtClean="0"/>
              <a:t>“It’s the only poor me who didn’t have the luck until now”</a:t>
            </a:r>
            <a:endParaRPr lang="en-US" sz="2000" dirty="0"/>
          </a:p>
          <a:p>
            <a:r>
              <a:rPr lang="en-US" sz="2000" dirty="0" smtClean="0"/>
              <a:t>Farewell : looked </a:t>
            </a:r>
            <a:r>
              <a:rPr lang="en-US" sz="2000" dirty="0"/>
              <a:t>intently at Sri Bhagavan for about a </a:t>
            </a:r>
            <a:r>
              <a:rPr lang="en-US" sz="2000" dirty="0" smtClean="0"/>
              <a:t>minute. </a:t>
            </a:r>
            <a:r>
              <a:rPr lang="en-CA" sz="2000" dirty="0" smtClean="0"/>
              <a:t>     </a:t>
            </a:r>
          </a:p>
          <a:p>
            <a:r>
              <a:rPr lang="en-CA" sz="2000" dirty="0" smtClean="0"/>
              <a:t>“Bhagavan is Raja Sarpam(King Cobra)”</a:t>
            </a:r>
          </a:p>
          <a:p>
            <a:pPr>
              <a:buNone/>
            </a:pPr>
            <a:endParaRPr lang="en-CA" sz="2000" dirty="0" smtClean="0"/>
          </a:p>
          <a:p>
            <a:r>
              <a:rPr lang="en-CA" sz="2000" dirty="0" smtClean="0"/>
              <a:t> Municharya  Panchakam</a:t>
            </a:r>
          </a:p>
          <a:p>
            <a:pPr>
              <a:buNone/>
            </a:pPr>
            <a:endParaRPr lang="en-US" sz="2000" dirty="0"/>
          </a:p>
          <a:p>
            <a:r>
              <a:rPr lang="en-US" sz="2000" dirty="0" smtClean="0"/>
              <a:t> “</a:t>
            </a:r>
            <a:r>
              <a:rPr lang="en-US" sz="2000" dirty="0"/>
              <a:t>Having been born in Tamil Nadu, if you haven’t seen Sri Bhagavan, you have wasted your </a:t>
            </a:r>
            <a:r>
              <a:rPr lang="en-US" sz="2000" dirty="0" smtClean="0"/>
              <a:t>life”</a:t>
            </a:r>
          </a:p>
          <a:p>
            <a:pPr marL="0" indent="0">
              <a:buNone/>
            </a:pPr>
            <a:endParaRPr lang="en-US" sz="2000" dirty="0" smtClean="0"/>
          </a:p>
          <a:p>
            <a:r>
              <a:rPr lang="en-US" sz="2000" dirty="0" smtClean="0"/>
              <a:t>In </a:t>
            </a:r>
            <a:r>
              <a:rPr lang="en-US" sz="2000" dirty="0"/>
              <a:t>1928 when Sri Narayana Guru fell ill, </a:t>
            </a:r>
            <a:r>
              <a:rPr lang="en-US" sz="2000" dirty="0" smtClean="0"/>
              <a:t>Kunju Swami went as per Bhagavan's wish “</a:t>
            </a:r>
            <a:r>
              <a:rPr lang="en-US" sz="2000" dirty="0"/>
              <a:t>Are you coming from the Maharshi? </a:t>
            </a:r>
            <a:r>
              <a:rPr lang="en-US" sz="2000" dirty="0" smtClean="0"/>
              <a:t> Is </a:t>
            </a:r>
            <a:r>
              <a:rPr lang="en-US" sz="2000" dirty="0"/>
              <a:t>he all right?” </a:t>
            </a:r>
            <a:endParaRPr lang="en-US" sz="2000" dirty="0" smtClean="0"/>
          </a:p>
          <a:p>
            <a:pPr marL="0" indent="0">
              <a:buNone/>
            </a:pPr>
            <a:r>
              <a:rPr lang="en-US" sz="2000" dirty="0"/>
              <a:t> </a:t>
            </a:r>
            <a:r>
              <a:rPr lang="en-US" sz="2000" dirty="0" smtClean="0"/>
              <a:t>     He </a:t>
            </a:r>
            <a:r>
              <a:rPr lang="en-US" sz="2000" dirty="0"/>
              <a:t>took the </a:t>
            </a:r>
            <a:r>
              <a:rPr lang="en-US" sz="2000" dirty="0" smtClean="0"/>
              <a:t> lime fruit </a:t>
            </a:r>
            <a:r>
              <a:rPr lang="en-US" sz="2000" dirty="0"/>
              <a:t>and pressed it against his eyes with great </a:t>
            </a:r>
            <a:r>
              <a:rPr lang="en-US" sz="2000" dirty="0" smtClean="0"/>
              <a:t>    </a:t>
            </a:r>
          </a:p>
          <a:p>
            <a:pPr marL="0" indent="0">
              <a:buNone/>
            </a:pPr>
            <a:r>
              <a:rPr lang="en-US" sz="2000" dirty="0" smtClean="0"/>
              <a:t>      reverence</a:t>
            </a:r>
            <a:r>
              <a:rPr lang="en-US" sz="2000" dirty="0"/>
              <a:t>. Ten days </a:t>
            </a:r>
            <a:r>
              <a:rPr lang="en-US" sz="2000" dirty="0" smtClean="0"/>
              <a:t>later </a:t>
            </a:r>
            <a:r>
              <a:rPr lang="en-US" sz="2000" dirty="0"/>
              <a:t>he attained </a:t>
            </a:r>
            <a:r>
              <a:rPr lang="en-US" sz="2000" i="1" dirty="0"/>
              <a:t>nirvana</a:t>
            </a:r>
            <a:r>
              <a:rPr lang="en-US" sz="2000" dirty="0"/>
              <a:t>. </a:t>
            </a:r>
            <a:endParaRPr lang="en-US" sz="2000" dirty="0" smtClean="0"/>
          </a:p>
          <a:p>
            <a:pPr marL="0" indent="0">
              <a:buNone/>
            </a:pPr>
            <a:r>
              <a:rPr lang="en-CA" sz="2000" dirty="0"/>
              <a:t> </a:t>
            </a:r>
            <a:r>
              <a:rPr lang="en-CA" sz="2000" dirty="0" smtClean="0"/>
              <a:t> … .Kunju Swami Reminiscences</a:t>
            </a:r>
            <a:endParaRPr lang="en-US" sz="20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29</a:t>
            </a:fld>
            <a:endParaRPr lang="en-US" dirty="0"/>
          </a:p>
        </p:txBody>
      </p:sp>
    </p:spTree>
    <p:extLst>
      <p:ext uri="{BB962C8B-B14F-4D97-AF65-F5344CB8AC3E}">
        <p14:creationId xmlns="" xmlns:p14="http://schemas.microsoft.com/office/powerpoint/2010/main" val="2885481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Supplication</a:t>
            </a:r>
            <a:endParaRPr lang="en-US" sz="4000" b="1" dirty="0"/>
          </a:p>
        </p:txBody>
      </p:sp>
      <p:sp>
        <p:nvSpPr>
          <p:cNvPr id="3" name="Content Placeholder 2"/>
          <p:cNvSpPr>
            <a:spLocks noGrp="1"/>
          </p:cNvSpPr>
          <p:nvPr>
            <p:ph idx="1"/>
          </p:nvPr>
        </p:nvSpPr>
        <p:spPr>
          <a:noFill/>
          <a:ln>
            <a:noFill/>
          </a:ln>
        </p:spPr>
        <p:style>
          <a:lnRef idx="2">
            <a:schemeClr val="dk1"/>
          </a:lnRef>
          <a:fillRef idx="1">
            <a:schemeClr val="lt1"/>
          </a:fillRef>
          <a:effectRef idx="0">
            <a:schemeClr val="dk1"/>
          </a:effectRef>
          <a:fontRef idx="minor">
            <a:schemeClr val="dk1"/>
          </a:fontRef>
        </p:style>
        <p:txBody>
          <a:bodyPr>
            <a:normAutofit/>
          </a:bodyPr>
          <a:lstStyle/>
          <a:p>
            <a:r>
              <a:rPr lang="en-US" sz="2800" dirty="0" smtClean="0"/>
              <a:t>Anbodun</a:t>
            </a:r>
            <a:r>
              <a:rPr lang="en-US" sz="2800" dirty="0"/>
              <a:t> </a:t>
            </a:r>
            <a:r>
              <a:rPr lang="en-US" sz="2800" dirty="0" smtClean="0"/>
              <a:t>namangal </a:t>
            </a:r>
            <a:r>
              <a:rPr lang="en-US" sz="2800" dirty="0"/>
              <a:t>a</a:t>
            </a:r>
            <a:r>
              <a:rPr lang="en-US" sz="2800" dirty="0" smtClean="0"/>
              <a:t>nbardam anbaruk</a:t>
            </a:r>
            <a:r>
              <a:rPr lang="en-US" sz="2800" dirty="0"/>
              <a:t/>
            </a:r>
            <a:br>
              <a:rPr lang="en-US" sz="2800" dirty="0"/>
            </a:br>
            <a:r>
              <a:rPr lang="en-US" sz="2800" dirty="0" smtClean="0"/>
              <a:t>Anbanayida  arul  Arunachala.</a:t>
            </a:r>
            <a:r>
              <a:rPr lang="en-CA" sz="2800" dirty="0" smtClean="0"/>
              <a:t>           </a:t>
            </a:r>
          </a:p>
          <a:p>
            <a:pPr marL="0" indent="0">
              <a:buNone/>
            </a:pPr>
            <a:r>
              <a:rPr lang="en-CA" sz="2800" dirty="0"/>
              <a:t> </a:t>
            </a:r>
            <a:r>
              <a:rPr lang="en-CA" sz="2800" dirty="0" smtClean="0"/>
              <a:t>                      Akshara manamalai verse 104</a:t>
            </a:r>
          </a:p>
          <a:p>
            <a:pPr marL="0" indent="0">
              <a:buNone/>
            </a:pPr>
            <a:endParaRPr lang="en-CA" sz="2800" dirty="0" smtClean="0"/>
          </a:p>
          <a:p>
            <a:pPr marL="0" indent="0">
              <a:buNone/>
            </a:pPr>
            <a:r>
              <a:rPr lang="en-CA" sz="2800" dirty="0" smtClean="0"/>
              <a:t>O Arunachala! Bestow Your Grace so that I may graciously become a devotee of the devotees of those who hear Your name with love.</a:t>
            </a:r>
            <a:endParaRPr lang="en-CA" sz="28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3</a:t>
            </a:fld>
            <a:endParaRPr lang="en-US" dirty="0"/>
          </a:p>
        </p:txBody>
      </p:sp>
    </p:spTree>
    <p:extLst>
      <p:ext uri="{BB962C8B-B14F-4D97-AF65-F5344CB8AC3E}">
        <p14:creationId xmlns="" xmlns:p14="http://schemas.microsoft.com/office/powerpoint/2010/main" val="1214109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smtClean="0"/>
              <a:t>Pazhani Swami: witness to glorious moments</a:t>
            </a:r>
            <a:endParaRPr lang="en-US" sz="3200" b="1" dirty="0"/>
          </a:p>
        </p:txBody>
      </p:sp>
      <p:sp>
        <p:nvSpPr>
          <p:cNvPr id="3" name="Content Placeholder 2"/>
          <p:cNvSpPr>
            <a:spLocks noGrp="1"/>
          </p:cNvSpPr>
          <p:nvPr>
            <p:ph idx="1"/>
          </p:nvPr>
        </p:nvSpPr>
        <p:spPr>
          <a:xfrm>
            <a:off x="457200" y="1600200"/>
            <a:ext cx="8382000" cy="5105400"/>
          </a:xfrm>
        </p:spPr>
        <p:txBody>
          <a:bodyPr>
            <a:normAutofit fontScale="77500" lnSpcReduction="20000"/>
          </a:bodyPr>
          <a:lstStyle/>
          <a:p>
            <a:r>
              <a:rPr lang="en-CA" sz="2300" dirty="0" smtClean="0"/>
              <a:t>Satyamangalam Venkatarama Iyer and Ramana Stuti Panchakam(5 hymns)  1910/11</a:t>
            </a:r>
          </a:p>
          <a:p>
            <a:pPr marL="0" indent="0">
              <a:buNone/>
            </a:pPr>
            <a:endParaRPr lang="en-CA" sz="2300" dirty="0" smtClean="0"/>
          </a:p>
          <a:p>
            <a:r>
              <a:rPr lang="en-US" sz="2300" dirty="0" smtClean="0"/>
              <a:t>He came to Virupaksha</a:t>
            </a:r>
            <a:r>
              <a:rPr lang="en-US" sz="2300" dirty="0"/>
              <a:t>, and </a:t>
            </a:r>
            <a:r>
              <a:rPr lang="en-US" sz="2300" dirty="0" smtClean="0"/>
              <a:t>stayed </a:t>
            </a:r>
            <a:r>
              <a:rPr lang="en-US" sz="2300" dirty="0"/>
              <a:t>only five </a:t>
            </a:r>
            <a:r>
              <a:rPr lang="en-US" sz="2300" dirty="0" smtClean="0"/>
              <a:t>days. </a:t>
            </a:r>
          </a:p>
          <a:p>
            <a:pPr>
              <a:buNone/>
            </a:pPr>
            <a:r>
              <a:rPr lang="en-US" sz="2300" dirty="0" smtClean="0"/>
              <a:t>      Each </a:t>
            </a:r>
            <a:r>
              <a:rPr lang="en-US" sz="2300" dirty="0"/>
              <a:t>day he composed a Tamil song in praise of Sri Bhagavan </a:t>
            </a:r>
            <a:endParaRPr lang="en-US" sz="2300" dirty="0" smtClean="0"/>
          </a:p>
          <a:p>
            <a:pPr>
              <a:buNone/>
            </a:pPr>
            <a:endParaRPr lang="en-US" sz="2300" dirty="0" smtClean="0"/>
          </a:p>
          <a:p>
            <a:r>
              <a:rPr lang="en-US" sz="2300" dirty="0" smtClean="0"/>
              <a:t>Narasimhaswami </a:t>
            </a:r>
            <a:r>
              <a:rPr lang="en-US" sz="2300" dirty="0"/>
              <a:t>visited </a:t>
            </a:r>
            <a:r>
              <a:rPr lang="en-US" sz="2300" dirty="0" smtClean="0"/>
              <a:t>Satyamangalam, </a:t>
            </a:r>
            <a:r>
              <a:rPr lang="en-US" sz="2300" dirty="0"/>
              <a:t>to collect more particulars about </a:t>
            </a:r>
            <a:r>
              <a:rPr lang="en-US" sz="2300" dirty="0" smtClean="0"/>
              <a:t>him.  </a:t>
            </a:r>
          </a:p>
          <a:p>
            <a:pPr>
              <a:buNone/>
            </a:pPr>
            <a:r>
              <a:rPr lang="en-US" sz="2300" dirty="0" smtClean="0"/>
              <a:t>        Satyamangalam means Abode </a:t>
            </a:r>
            <a:r>
              <a:rPr lang="en-US" sz="2300" dirty="0"/>
              <a:t>of </a:t>
            </a:r>
            <a:r>
              <a:rPr lang="en-US" sz="2300" dirty="0" smtClean="0"/>
              <a:t>Blessedness. Bhagavan’s comment</a:t>
            </a:r>
          </a:p>
          <a:p>
            <a:pPr>
              <a:buNone/>
            </a:pPr>
            <a:endParaRPr lang="en-US" sz="2300" dirty="0" smtClean="0"/>
          </a:p>
          <a:p>
            <a:r>
              <a:rPr lang="en-CA" sz="2300" dirty="0" smtClean="0"/>
              <a:t>Ponnolir pattu verse 1</a:t>
            </a:r>
          </a:p>
          <a:p>
            <a:pPr marL="0" indent="0">
              <a:buNone/>
            </a:pPr>
            <a:r>
              <a:rPr lang="en-CA" sz="2300" dirty="0" smtClean="0"/>
              <a:t>            “Ponnolir </a:t>
            </a:r>
            <a:r>
              <a:rPr lang="en-CA" sz="2300" dirty="0"/>
              <a:t>v</a:t>
            </a:r>
            <a:r>
              <a:rPr lang="en-CA" sz="2300" dirty="0" smtClean="0"/>
              <a:t>adivinane purana vadanattane</a:t>
            </a:r>
          </a:p>
          <a:p>
            <a:pPr marL="0" indent="0">
              <a:buNone/>
            </a:pPr>
            <a:r>
              <a:rPr lang="en-CA" sz="2300" dirty="0" smtClean="0"/>
              <a:t>           Tannarun </a:t>
            </a:r>
            <a:r>
              <a:rPr lang="en-CA" sz="2300" dirty="0"/>
              <a:t>s</a:t>
            </a:r>
            <a:r>
              <a:rPr lang="en-CA" sz="2300" dirty="0" smtClean="0"/>
              <a:t>wanubhuti dharayellam manakka yezhai</a:t>
            </a:r>
          </a:p>
          <a:p>
            <a:pPr marL="0" indent="0">
              <a:buNone/>
            </a:pPr>
            <a:r>
              <a:rPr lang="en-CA" sz="2300" dirty="0"/>
              <a:t> </a:t>
            </a:r>
            <a:r>
              <a:rPr lang="en-CA" sz="2300" dirty="0" smtClean="0"/>
              <a:t>          Unnarun pughazhai kettiv Ulagellam tedi vanden</a:t>
            </a:r>
          </a:p>
          <a:p>
            <a:pPr marL="0" indent="0">
              <a:buNone/>
            </a:pPr>
            <a:r>
              <a:rPr lang="en-CA" sz="2300" dirty="0"/>
              <a:t> </a:t>
            </a:r>
            <a:r>
              <a:rPr lang="en-CA" sz="2300" dirty="0" smtClean="0"/>
              <a:t>          Ennarul iraaiye Jnana Ramanare </a:t>
            </a:r>
            <a:r>
              <a:rPr lang="en-CA" sz="2300" dirty="0"/>
              <a:t>j</a:t>
            </a:r>
            <a:r>
              <a:rPr lang="en-CA" sz="2300" dirty="0" smtClean="0"/>
              <a:t>yotikundre”</a:t>
            </a:r>
          </a:p>
          <a:p>
            <a:pPr marL="0" indent="0">
              <a:buNone/>
            </a:pPr>
            <a:endParaRPr lang="en-CA" sz="2300" dirty="0" smtClean="0"/>
          </a:p>
          <a:p>
            <a:pPr marL="0" indent="0">
              <a:buNone/>
            </a:pPr>
            <a:r>
              <a:rPr lang="en-CA" sz="2300" dirty="0" smtClean="0"/>
              <a:t>Of Gold bright form, the lotus faced one! </a:t>
            </a:r>
            <a:r>
              <a:rPr lang="en-CA" sz="2300" b="1" dirty="0" smtClean="0"/>
              <a:t>Your rare realization spreads fragrance all over earth</a:t>
            </a:r>
            <a:r>
              <a:rPr lang="en-CA" sz="2300" dirty="0" smtClean="0"/>
              <a:t>! Having heard your fame, poor as I am, I looked for you throughout the world and reached You here; My Gracious Lord! Wise Ramana! </a:t>
            </a:r>
            <a:r>
              <a:rPr lang="en-CA" sz="2300" b="1" dirty="0" smtClean="0"/>
              <a:t>Hill of Light!!</a:t>
            </a:r>
          </a:p>
          <a:p>
            <a:endParaRPr lang="en-US" dirty="0" smtClean="0"/>
          </a:p>
        </p:txBody>
      </p:sp>
      <p:sp>
        <p:nvSpPr>
          <p:cNvPr id="4" name="Slide Number Placeholder 3"/>
          <p:cNvSpPr>
            <a:spLocks noGrp="1"/>
          </p:cNvSpPr>
          <p:nvPr>
            <p:ph type="sldNum" sz="quarter" idx="12"/>
          </p:nvPr>
        </p:nvSpPr>
        <p:spPr/>
        <p:txBody>
          <a:bodyPr/>
          <a:lstStyle/>
          <a:p>
            <a:fld id="{12102807-61C3-4224-A505-661E95102FB5}" type="slidenum">
              <a:rPr lang="en-US" smtClean="0"/>
              <a:pPr/>
              <a:t>30</a:t>
            </a:fld>
            <a:endParaRPr lang="en-US" dirty="0"/>
          </a:p>
        </p:txBody>
      </p:sp>
    </p:spTree>
    <p:extLst>
      <p:ext uri="{BB962C8B-B14F-4D97-AF65-F5344CB8AC3E}">
        <p14:creationId xmlns="" xmlns:p14="http://schemas.microsoft.com/office/powerpoint/2010/main" val="1445037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Pazhani Swami</a:t>
            </a:r>
            <a:endParaRPr lang="en-US" sz="4000" b="1" dirty="0"/>
          </a:p>
        </p:txBody>
      </p:sp>
      <p:sp>
        <p:nvSpPr>
          <p:cNvPr id="3" name="Content Placeholder 2"/>
          <p:cNvSpPr>
            <a:spLocks noGrp="1"/>
          </p:cNvSpPr>
          <p:nvPr>
            <p:ph idx="1"/>
          </p:nvPr>
        </p:nvSpPr>
        <p:spPr>
          <a:xfrm>
            <a:off x="457200" y="1600200"/>
            <a:ext cx="8077200" cy="5105400"/>
          </a:xfrm>
        </p:spPr>
        <p:txBody>
          <a:bodyPr>
            <a:noAutofit/>
          </a:bodyPr>
          <a:lstStyle/>
          <a:p>
            <a:r>
              <a:rPr lang="en-CA" sz="2000" dirty="0" smtClean="0"/>
              <a:t>1916 Bhagavan moved to Skandashram.</a:t>
            </a:r>
          </a:p>
          <a:p>
            <a:endParaRPr lang="en-US" sz="2000" dirty="0" smtClean="0"/>
          </a:p>
          <a:p>
            <a:r>
              <a:rPr lang="en-US" sz="2000" dirty="0" smtClean="0"/>
              <a:t>11th </a:t>
            </a:r>
            <a:r>
              <a:rPr lang="en-US" sz="2000" dirty="0"/>
              <a:t>June 1918 </a:t>
            </a:r>
            <a:endParaRPr lang="en-US" sz="2000" dirty="0" smtClean="0"/>
          </a:p>
          <a:p>
            <a:pPr>
              <a:buNone/>
            </a:pPr>
            <a:r>
              <a:rPr lang="en-US" sz="2000" dirty="0" smtClean="0"/>
              <a:t>       Bhagavan </a:t>
            </a:r>
            <a:r>
              <a:rPr lang="en-US" sz="2000" dirty="0"/>
              <a:t>saw a peacock </a:t>
            </a:r>
            <a:r>
              <a:rPr lang="en-US" sz="2000" dirty="0" smtClean="0"/>
              <a:t>flying up to Skandashram in great excitement. He </a:t>
            </a:r>
            <a:r>
              <a:rPr lang="en-US" sz="2000" dirty="0"/>
              <a:t>went down to </a:t>
            </a:r>
            <a:r>
              <a:rPr lang="en-US" sz="2000" dirty="0" smtClean="0"/>
              <a:t>the Cave. Pazhani Swami was </a:t>
            </a:r>
            <a:r>
              <a:rPr lang="en-US" sz="2000" dirty="0"/>
              <a:t>gasping for breath. </a:t>
            </a:r>
            <a:r>
              <a:rPr lang="en-US" sz="2000" dirty="0" smtClean="0"/>
              <a:t>Bhagavan</a:t>
            </a:r>
            <a:r>
              <a:rPr lang="en-US" sz="2000" dirty="0"/>
              <a:t> </a:t>
            </a:r>
            <a:r>
              <a:rPr lang="en-US" sz="2000" dirty="0" smtClean="0"/>
              <a:t>put his head on lap with one hand on head and other on chest. Bhagavan </a:t>
            </a:r>
            <a:r>
              <a:rPr lang="en-US" sz="2000" dirty="0"/>
              <a:t>took his hand </a:t>
            </a:r>
            <a:r>
              <a:rPr lang="en-US" sz="2000" dirty="0" smtClean="0"/>
              <a:t>off and Pazhani </a:t>
            </a:r>
            <a:r>
              <a:rPr lang="en-US" sz="2000" dirty="0"/>
              <a:t>Swami’s eyes </a:t>
            </a:r>
            <a:r>
              <a:rPr lang="en-US" sz="2000" dirty="0" smtClean="0"/>
              <a:t>opened.</a:t>
            </a:r>
          </a:p>
          <a:p>
            <a:pPr>
              <a:buNone/>
            </a:pPr>
            <a:endParaRPr lang="en-US" sz="2000" dirty="0" smtClean="0"/>
          </a:p>
          <a:p>
            <a:pPr>
              <a:buNone/>
            </a:pPr>
            <a:r>
              <a:rPr lang="en-US" sz="2000" dirty="0" smtClean="0"/>
              <a:t>      </a:t>
            </a:r>
            <a:r>
              <a:rPr lang="en-US" sz="2000" dirty="0"/>
              <a:t>“That is said to be the sign of one </a:t>
            </a:r>
            <a:r>
              <a:rPr lang="en-US" sz="2000" dirty="0" smtClean="0"/>
              <a:t>going to </a:t>
            </a:r>
            <a:r>
              <a:rPr lang="en-US" sz="2000" dirty="0"/>
              <a:t>higher states of spiritual experience, though not the sign </a:t>
            </a:r>
            <a:r>
              <a:rPr lang="en-US" sz="2000" dirty="0" smtClean="0"/>
              <a:t>of immediate </a:t>
            </a:r>
            <a:r>
              <a:rPr lang="en-US" sz="2000" dirty="0"/>
              <a:t>merger at the Heart</a:t>
            </a:r>
            <a:r>
              <a:rPr lang="en-US" sz="2000" dirty="0" smtClean="0"/>
              <a:t>.”</a:t>
            </a:r>
          </a:p>
          <a:p>
            <a:pPr>
              <a:buNone/>
            </a:pPr>
            <a:endParaRPr lang="en-US" sz="2000" dirty="0"/>
          </a:p>
          <a:p>
            <a:r>
              <a:rPr lang="en-CA" sz="2000" dirty="0" smtClean="0"/>
              <a:t>Bhagavan </a:t>
            </a:r>
            <a:r>
              <a:rPr lang="en-CA" sz="2000" dirty="0"/>
              <a:t>attending last moments…Sri Rama attending Jatayu </a:t>
            </a:r>
            <a:r>
              <a:rPr lang="en-CA" sz="2000" dirty="0" smtClean="0"/>
              <a:t> </a:t>
            </a:r>
          </a:p>
          <a:p>
            <a:r>
              <a:rPr lang="en-CA" sz="2000" dirty="0"/>
              <a:t>Described as Nandi of Bhagavan by Kunju Swami and Viswanatha </a:t>
            </a:r>
            <a:r>
              <a:rPr lang="en-CA" sz="2000" dirty="0" smtClean="0"/>
              <a:t>Swami</a:t>
            </a:r>
            <a:endParaRPr lang="en-CA" sz="2000" dirty="0"/>
          </a:p>
          <a:p>
            <a:r>
              <a:rPr lang="en-CA" sz="2000" dirty="0" smtClean="0"/>
              <a:t>First one and one among the only 3 blessed souls</a:t>
            </a:r>
            <a:endParaRPr lang="en-US" sz="20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31</a:t>
            </a:fld>
            <a:endParaRPr lang="en-US" dirty="0"/>
          </a:p>
        </p:txBody>
      </p:sp>
    </p:spTree>
    <p:extLst>
      <p:ext uri="{BB962C8B-B14F-4D97-AF65-F5344CB8AC3E}">
        <p14:creationId xmlns="" xmlns:p14="http://schemas.microsoft.com/office/powerpoint/2010/main" val="39791764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err="1" smtClean="0"/>
              <a:t>Ayya</a:t>
            </a:r>
            <a:r>
              <a:rPr lang="en-CA" sz="4000" dirty="0" smtClean="0"/>
              <a:t> Swami</a:t>
            </a:r>
            <a:endParaRPr lang="en-US" sz="40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32</a:t>
            </a:fld>
            <a:endParaRPr lang="en-US"/>
          </a:p>
        </p:txBody>
      </p:sp>
      <p:pic>
        <p:nvPicPr>
          <p:cNvPr id="5" name="Picture 2" descr="G:\Tampa talk Pics\Ayyaswami_from GRO_114_res_above_Virupaksha_Cave_pre 1915.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05600" y="228600"/>
            <a:ext cx="1905000" cy="636319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Content Placeholder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6804" y="1600200"/>
            <a:ext cx="6174742" cy="4191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Ayya Swami</a:t>
            </a:r>
            <a:endParaRPr lang="en-US" sz="4000" b="1" dirty="0"/>
          </a:p>
        </p:txBody>
      </p:sp>
      <p:sp>
        <p:nvSpPr>
          <p:cNvPr id="3" name="Content Placeholder 2"/>
          <p:cNvSpPr>
            <a:spLocks noGrp="1"/>
          </p:cNvSpPr>
          <p:nvPr>
            <p:ph idx="1"/>
          </p:nvPr>
        </p:nvSpPr>
        <p:spPr>
          <a:xfrm>
            <a:off x="457200" y="1600200"/>
            <a:ext cx="8229600" cy="5105400"/>
          </a:xfrm>
        </p:spPr>
        <p:txBody>
          <a:bodyPr>
            <a:normAutofit fontScale="85000" lnSpcReduction="10000"/>
          </a:bodyPr>
          <a:lstStyle/>
          <a:p>
            <a:r>
              <a:rPr lang="en-US" sz="2600" dirty="0" smtClean="0"/>
              <a:t>Ayya swami</a:t>
            </a:r>
            <a:r>
              <a:rPr lang="en-US" sz="2600" dirty="0"/>
              <a:t>, who was from Kerala, began his service of the Maharshi </a:t>
            </a:r>
            <a:r>
              <a:rPr lang="en-US" sz="2600" dirty="0" smtClean="0"/>
              <a:t>(1910+) at around 25 years of age</a:t>
            </a:r>
          </a:p>
          <a:p>
            <a:pPr marL="0" indent="0">
              <a:buNone/>
            </a:pPr>
            <a:endParaRPr lang="en-US" sz="2600" dirty="0" smtClean="0"/>
          </a:p>
          <a:p>
            <a:r>
              <a:rPr lang="en-US" sz="2600" dirty="0" smtClean="0"/>
              <a:t>His </a:t>
            </a:r>
            <a:r>
              <a:rPr lang="en-US" sz="2600" dirty="0"/>
              <a:t>devotion and </a:t>
            </a:r>
            <a:r>
              <a:rPr lang="en-US" sz="2600" dirty="0" smtClean="0"/>
              <a:t>service-mindedness, detachment, selflessness were </a:t>
            </a:r>
            <a:r>
              <a:rPr lang="en-US" sz="2600" dirty="0"/>
              <a:t>unequalled</a:t>
            </a:r>
            <a:r>
              <a:rPr lang="en-US" sz="2600" dirty="0" smtClean="0"/>
              <a:t>. </a:t>
            </a:r>
          </a:p>
          <a:p>
            <a:pPr marL="0" indent="0">
              <a:buNone/>
            </a:pPr>
            <a:r>
              <a:rPr lang="en-US" sz="2600" dirty="0"/>
              <a:t> </a:t>
            </a:r>
            <a:r>
              <a:rPr lang="en-US" sz="2600" dirty="0" smtClean="0"/>
              <a:t>     He was loyal to Pazhani Swami. </a:t>
            </a:r>
          </a:p>
          <a:p>
            <a:endParaRPr lang="en-US" sz="2600" dirty="0" smtClean="0"/>
          </a:p>
          <a:p>
            <a:r>
              <a:rPr lang="en-US" sz="2600" dirty="0" smtClean="0"/>
              <a:t>Never wasted time and quietly go out into the town begging.</a:t>
            </a:r>
          </a:p>
          <a:p>
            <a:endParaRPr lang="en-US" sz="2600" dirty="0" smtClean="0"/>
          </a:p>
          <a:p>
            <a:r>
              <a:rPr lang="en-CA" sz="2600" dirty="0"/>
              <a:t>Craftsmanship that got Bhagavan’s </a:t>
            </a:r>
            <a:r>
              <a:rPr lang="en-CA" sz="2600" dirty="0" smtClean="0"/>
              <a:t>appreciation</a:t>
            </a:r>
          </a:p>
          <a:p>
            <a:pPr marL="0" indent="0">
              <a:buNone/>
            </a:pPr>
            <a:r>
              <a:rPr lang="en-CA" sz="2600" dirty="0"/>
              <a:t> </a:t>
            </a:r>
            <a:r>
              <a:rPr lang="en-CA" sz="2600" dirty="0" smtClean="0"/>
              <a:t>    Kamandala, walking sticks, begging bowls, cups from coconut shell</a:t>
            </a:r>
          </a:p>
          <a:p>
            <a:pPr marL="0" indent="0">
              <a:buNone/>
            </a:pPr>
            <a:r>
              <a:rPr lang="en-CA" sz="2600" dirty="0"/>
              <a:t> </a:t>
            </a:r>
            <a:r>
              <a:rPr lang="en-CA" sz="2600" dirty="0" smtClean="0"/>
              <a:t>    small cups to keep Vibhuti and Kumkum from Bilva fruit </a:t>
            </a:r>
            <a:endParaRPr lang="en-CA" sz="2600" dirty="0"/>
          </a:p>
          <a:p>
            <a:pPr marL="0" indent="0">
              <a:buNone/>
            </a:pPr>
            <a:endParaRPr lang="en-US" sz="2600" dirty="0"/>
          </a:p>
          <a:p>
            <a:r>
              <a:rPr lang="en-US" sz="2600" dirty="0"/>
              <a:t>“He could manage even ten Ashrams at a </a:t>
            </a:r>
            <a:r>
              <a:rPr lang="en-US" sz="2600" dirty="0" smtClean="0"/>
              <a:t>time” </a:t>
            </a:r>
            <a:r>
              <a:rPr lang="en-US" sz="2600" dirty="0"/>
              <a:t>said Bhagavan. </a:t>
            </a:r>
            <a:endParaRPr lang="en-US" sz="2600" dirty="0" smtClean="0"/>
          </a:p>
          <a:p>
            <a:pPr>
              <a:buNone/>
            </a:pPr>
            <a:endParaRPr lang="en-US" sz="2600" dirty="0"/>
          </a:p>
          <a:p>
            <a:endParaRPr lang="en-US" sz="2600"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33</a:t>
            </a:fld>
            <a:endParaRPr lang="en-US" dirty="0"/>
          </a:p>
        </p:txBody>
      </p:sp>
    </p:spTree>
    <p:extLst>
      <p:ext uri="{BB962C8B-B14F-4D97-AF65-F5344CB8AC3E}">
        <p14:creationId xmlns="" xmlns:p14="http://schemas.microsoft.com/office/powerpoint/2010/main" val="3270817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Ayya Swami</a:t>
            </a:r>
            <a:endParaRPr lang="en-US" sz="4000" b="1" dirty="0"/>
          </a:p>
        </p:txBody>
      </p:sp>
      <p:sp>
        <p:nvSpPr>
          <p:cNvPr id="3" name="Content Placeholder 2"/>
          <p:cNvSpPr>
            <a:spLocks noGrp="1"/>
          </p:cNvSpPr>
          <p:nvPr>
            <p:ph idx="1"/>
          </p:nvPr>
        </p:nvSpPr>
        <p:spPr/>
        <p:txBody>
          <a:bodyPr>
            <a:normAutofit fontScale="70000" lnSpcReduction="20000"/>
          </a:bodyPr>
          <a:lstStyle/>
          <a:p>
            <a:pPr hangingPunct="0"/>
            <a:r>
              <a:rPr lang="en-GB" dirty="0" smtClean="0"/>
              <a:t>Ayya Swami intuitively knew what Bhagavan wanted. </a:t>
            </a:r>
          </a:p>
          <a:p>
            <a:pPr hangingPunct="0">
              <a:buNone/>
            </a:pPr>
            <a:r>
              <a:rPr lang="en-GB" dirty="0" smtClean="0"/>
              <a:t> </a:t>
            </a:r>
          </a:p>
          <a:p>
            <a:pPr hangingPunct="0"/>
            <a:r>
              <a:rPr lang="en-GB" dirty="0" smtClean="0"/>
              <a:t>Ayyaswami, ‘Bhagavan, </a:t>
            </a:r>
            <a:r>
              <a:rPr lang="en-GB" dirty="0"/>
              <a:t>how could I know? it merely occurred to me that I should take a particular article to Bhagavan. I brought it and that is all. You say that you were thinking of the very same article at the time. </a:t>
            </a:r>
            <a:r>
              <a:rPr lang="en-GB" dirty="0" smtClean="0"/>
              <a:t>Bhagavan </a:t>
            </a:r>
            <a:r>
              <a:rPr lang="en-GB" dirty="0"/>
              <a:t>alone should know about such strange happenings.’ </a:t>
            </a:r>
            <a:endParaRPr lang="en-GB" dirty="0" smtClean="0"/>
          </a:p>
          <a:p>
            <a:pPr hangingPunct="0">
              <a:buNone/>
            </a:pPr>
            <a:endParaRPr lang="en-GB" dirty="0" smtClean="0"/>
          </a:p>
          <a:p>
            <a:pPr hangingPunct="0"/>
            <a:r>
              <a:rPr lang="en-GB" dirty="0" smtClean="0"/>
              <a:t>Bhagavan “Really</a:t>
            </a:r>
            <a:r>
              <a:rPr lang="en-GB" dirty="0"/>
              <a:t>, he used to keep his mind pure, and so whatever we thought about here used to mirror itself in his mind</a:t>
            </a:r>
            <a:r>
              <a:rPr lang="en-GB" dirty="0" smtClean="0"/>
              <a:t>.” </a:t>
            </a:r>
            <a:endParaRPr lang="en-US" dirty="0"/>
          </a:p>
          <a:p>
            <a:pPr marL="0" indent="0" hangingPunct="0">
              <a:buNone/>
            </a:pPr>
            <a:r>
              <a:rPr lang="en-GB" dirty="0"/>
              <a:t> </a:t>
            </a:r>
            <a:endParaRPr lang="en-US" dirty="0"/>
          </a:p>
          <a:p>
            <a:pPr marL="0" indent="0" hangingPunct="0">
              <a:buNone/>
            </a:pPr>
            <a:r>
              <a:rPr lang="en-GB" dirty="0" smtClean="0"/>
              <a:t>….. Letters Chapter 55</a:t>
            </a:r>
          </a:p>
          <a:p>
            <a:pPr marL="0" indent="0" hangingPunct="0">
              <a:buNone/>
            </a:pPr>
            <a:endParaRPr lang="en-GB" dirty="0" smtClean="0"/>
          </a:p>
          <a:p>
            <a:r>
              <a:rPr lang="en-US" dirty="0" smtClean="0"/>
              <a:t>Ayya swami </a:t>
            </a:r>
            <a:r>
              <a:rPr lang="en-US" dirty="0"/>
              <a:t>passed away quite young, in </a:t>
            </a:r>
            <a:r>
              <a:rPr lang="en-US" dirty="0" smtClean="0"/>
              <a:t>1920s.</a:t>
            </a:r>
            <a:endParaRPr lang="en-US" dirty="0"/>
          </a:p>
          <a:p>
            <a:endParaRPr lang="en-US" sz="1400" dirty="0"/>
          </a:p>
          <a:p>
            <a:endParaRPr lang="en-CA" sz="1400" b="1" dirty="0"/>
          </a:p>
          <a:p>
            <a:pPr marL="0" indent="0" hangingPunct="0">
              <a:buNone/>
            </a:pPr>
            <a:endParaRPr lang="en-US" dirty="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34</a:t>
            </a:fld>
            <a:endParaRPr lang="en-US" dirty="0"/>
          </a:p>
        </p:txBody>
      </p:sp>
    </p:spTree>
    <p:extLst>
      <p:ext uri="{BB962C8B-B14F-4D97-AF65-F5344CB8AC3E}">
        <p14:creationId xmlns="" xmlns:p14="http://schemas.microsoft.com/office/powerpoint/2010/main" val="10749928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35</a:t>
            </a:fld>
            <a:endParaRPr lang="en-US" dirty="0"/>
          </a:p>
        </p:txBody>
      </p:sp>
      <p:pic>
        <p:nvPicPr>
          <p:cNvPr id="82945" name="Picture 1"/>
          <p:cNvPicPr>
            <a:picLocks noChangeAspect="1" noChangeArrowheads="1"/>
          </p:cNvPicPr>
          <p:nvPr/>
        </p:nvPicPr>
        <p:blipFill>
          <a:blip r:embed="rId2"/>
          <a:srcRect/>
          <a:stretch>
            <a:fillRect/>
          </a:stretch>
        </p:blipFill>
        <p:spPr bwMode="auto">
          <a:xfrm>
            <a:off x="457200" y="266700"/>
            <a:ext cx="8178800" cy="6134100"/>
          </a:xfrm>
          <a:prstGeom prst="rect">
            <a:avLst/>
          </a:prstGeom>
          <a:noFill/>
          <a:ln w="9525">
            <a:noFill/>
            <a:miter lim="800000"/>
            <a:headEnd/>
            <a:tailEnd/>
          </a:ln>
          <a:effectLst/>
        </p:spPr>
      </p:pic>
    </p:spTree>
    <p:extLst>
      <p:ext uri="{BB962C8B-B14F-4D97-AF65-F5344CB8AC3E}">
        <p14:creationId xmlns="" xmlns:p14="http://schemas.microsoft.com/office/powerpoint/2010/main" val="4207345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Kunju Swami and Ramakrishna Swami</a:t>
            </a:r>
            <a:r>
              <a:rPr lang="en-US" dirty="0"/>
              <a:t/>
            </a:r>
            <a:br>
              <a:rPr lang="en-US" dirty="0"/>
            </a:br>
            <a:endParaRPr lang="en-US" dirty="0"/>
          </a:p>
        </p:txBody>
      </p:sp>
      <p:sp>
        <p:nvSpPr>
          <p:cNvPr id="3" name="Content Placeholder 2"/>
          <p:cNvSpPr>
            <a:spLocks noGrp="1"/>
          </p:cNvSpPr>
          <p:nvPr>
            <p:ph idx="1"/>
          </p:nvPr>
        </p:nvSpPr>
        <p:spPr/>
        <p:txBody>
          <a:bodyPr/>
          <a:lstStyle/>
          <a:p>
            <a:r>
              <a:rPr lang="en-CA" dirty="0" smtClean="0"/>
              <a:t>“ Nokkiye </a:t>
            </a:r>
            <a:r>
              <a:rPr lang="en-CA" dirty="0"/>
              <a:t>k</a:t>
            </a:r>
            <a:r>
              <a:rPr lang="en-CA" dirty="0" smtClean="0"/>
              <a:t>aruthi </a:t>
            </a:r>
            <a:r>
              <a:rPr lang="en-CA" dirty="0"/>
              <a:t>m</a:t>
            </a:r>
            <a:r>
              <a:rPr lang="en-CA" dirty="0" smtClean="0"/>
              <a:t>eythakkiye pakkvam</a:t>
            </a:r>
          </a:p>
          <a:p>
            <a:pPr marL="0" indent="0">
              <a:buNone/>
            </a:pPr>
            <a:r>
              <a:rPr lang="en-CA" dirty="0"/>
              <a:t> </a:t>
            </a:r>
            <a:r>
              <a:rPr lang="en-CA" dirty="0" smtClean="0"/>
              <a:t>    Aakkinee </a:t>
            </a:r>
            <a:r>
              <a:rPr lang="en-CA" dirty="0"/>
              <a:t>a</a:t>
            </a:r>
            <a:r>
              <a:rPr lang="en-CA" dirty="0" smtClean="0"/>
              <a:t>andu </a:t>
            </a:r>
            <a:r>
              <a:rPr lang="en-CA" dirty="0"/>
              <a:t>a</a:t>
            </a:r>
            <a:r>
              <a:rPr lang="en-CA" dirty="0" smtClean="0"/>
              <a:t>rul Arunachala! ”</a:t>
            </a:r>
          </a:p>
          <a:p>
            <a:pPr marL="0" indent="0">
              <a:buNone/>
            </a:pPr>
            <a:r>
              <a:rPr lang="en-CA" dirty="0" smtClean="0"/>
              <a:t>... </a:t>
            </a:r>
            <a:r>
              <a:rPr lang="en-CA" dirty="0"/>
              <a:t>Akshara manamalai verse </a:t>
            </a:r>
            <a:r>
              <a:rPr lang="en-CA" dirty="0" smtClean="0"/>
              <a:t>63</a:t>
            </a:r>
          </a:p>
          <a:p>
            <a:pPr marL="0" indent="0">
              <a:buNone/>
            </a:pPr>
            <a:endParaRPr lang="en-CA" dirty="0"/>
          </a:p>
          <a:p>
            <a:pPr marL="0" indent="0">
              <a:buNone/>
            </a:pPr>
            <a:r>
              <a:rPr lang="en-CA" dirty="0" smtClean="0"/>
              <a:t>O Arunachala, may You graciously take me as Your own, having made me mature by seeing me, thinking of me and touching me.</a:t>
            </a:r>
            <a:endParaRPr lang="en-CA"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36</a:t>
            </a:fld>
            <a:endParaRPr lang="en-US" dirty="0"/>
          </a:p>
        </p:txBody>
      </p:sp>
    </p:spTree>
    <p:extLst>
      <p:ext uri="{BB962C8B-B14F-4D97-AF65-F5344CB8AC3E}">
        <p14:creationId xmlns="" xmlns:p14="http://schemas.microsoft.com/office/powerpoint/2010/main" val="7947429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685800" y="1066800"/>
            <a:ext cx="8016319" cy="5059363"/>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12102807-61C3-4224-A505-661E95102FB5}" type="slidenum">
              <a:rPr lang="en-US" smtClean="0"/>
              <a:pPr/>
              <a:t>37</a:t>
            </a:fld>
            <a:endParaRPr lang="en-US" dirty="0"/>
          </a:p>
        </p:txBody>
      </p:sp>
    </p:spTree>
    <p:extLst>
      <p:ext uri="{BB962C8B-B14F-4D97-AF65-F5344CB8AC3E}">
        <p14:creationId xmlns="" xmlns:p14="http://schemas.microsoft.com/office/powerpoint/2010/main" val="19715434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Kunju Swami</a:t>
            </a:r>
            <a:endParaRPr lang="en-US" sz="4000" b="1" dirty="0"/>
          </a:p>
        </p:txBody>
      </p:sp>
      <p:sp>
        <p:nvSpPr>
          <p:cNvPr id="3" name="Content Placeholder 2"/>
          <p:cNvSpPr>
            <a:spLocks noGrp="1"/>
          </p:cNvSpPr>
          <p:nvPr>
            <p:ph idx="1"/>
          </p:nvPr>
        </p:nvSpPr>
        <p:spPr/>
        <p:txBody>
          <a:bodyPr/>
          <a:lstStyle/>
          <a:p>
            <a:endParaRPr lang="en-US" dirty="0"/>
          </a:p>
        </p:txBody>
      </p:sp>
      <p:pic>
        <p:nvPicPr>
          <p:cNvPr id="6147" name="Picture 3" descr="G:\Tampa talk Pics\Kunju Swami_GRO_073_use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1219200"/>
            <a:ext cx="2971800" cy="515466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12102807-61C3-4224-A505-661E95102FB5}" type="slidenum">
              <a:rPr lang="en-US" smtClean="0"/>
              <a:pPr/>
              <a:t>38</a:t>
            </a:fld>
            <a:endParaRPr lang="en-US" dirty="0"/>
          </a:p>
        </p:txBody>
      </p:sp>
      <p:pic>
        <p:nvPicPr>
          <p:cNvPr id="7" name="Picture 2" descr="C:\Users\skumar\Downloads\Kunju Swami, 600 dpi.jpe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76600" y="1524000"/>
            <a:ext cx="5541357" cy="4306072"/>
          </a:xfrm>
          <a:prstGeom prst="rect">
            <a:avLst/>
          </a:prstGeom>
          <a:noFill/>
          <a:ln>
            <a:no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54325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Kunju Swami</a:t>
            </a:r>
            <a:endParaRPr lang="en-US" sz="4000" b="1" dirty="0"/>
          </a:p>
        </p:txBody>
      </p:sp>
      <p:sp>
        <p:nvSpPr>
          <p:cNvPr id="3" name="Content Placeholder 2"/>
          <p:cNvSpPr>
            <a:spLocks noGrp="1"/>
          </p:cNvSpPr>
          <p:nvPr>
            <p:ph idx="1"/>
          </p:nvPr>
        </p:nvSpPr>
        <p:spPr/>
        <p:txBody>
          <a:bodyPr>
            <a:normAutofit fontScale="92500" lnSpcReduction="10000"/>
          </a:bodyPr>
          <a:lstStyle/>
          <a:p>
            <a:r>
              <a:rPr lang="en-CA" dirty="0" smtClean="0"/>
              <a:t>Born </a:t>
            </a:r>
            <a:r>
              <a:rPr lang="en-CA" dirty="0"/>
              <a:t>i</a:t>
            </a:r>
            <a:r>
              <a:rPr lang="en-CA" dirty="0" smtClean="0"/>
              <a:t>n 1897 Cherakkodu to pious parents.</a:t>
            </a:r>
          </a:p>
          <a:p>
            <a:endParaRPr lang="en-CA" dirty="0" smtClean="0"/>
          </a:p>
          <a:p>
            <a:r>
              <a:rPr lang="en-CA" dirty="0" smtClean="0"/>
              <a:t>3</a:t>
            </a:r>
            <a:r>
              <a:rPr lang="en-CA" baseline="30000" dirty="0" smtClean="0"/>
              <a:t>rd</a:t>
            </a:r>
            <a:r>
              <a:rPr lang="en-CA" dirty="0" smtClean="0"/>
              <a:t> year horoscope ‘divine child”</a:t>
            </a:r>
          </a:p>
          <a:p>
            <a:pPr>
              <a:buNone/>
            </a:pPr>
            <a:endParaRPr lang="en-CA" dirty="0" smtClean="0"/>
          </a:p>
          <a:p>
            <a:r>
              <a:rPr lang="en-CA" dirty="0" smtClean="0"/>
              <a:t>7</a:t>
            </a:r>
            <a:r>
              <a:rPr lang="en-CA" baseline="30000" dirty="0" smtClean="0"/>
              <a:t>th</a:t>
            </a:r>
            <a:r>
              <a:rPr lang="en-CA" dirty="0" smtClean="0"/>
              <a:t> year  saw and wished to recite mantra</a:t>
            </a:r>
          </a:p>
          <a:p>
            <a:pPr>
              <a:buNone/>
            </a:pPr>
            <a:r>
              <a:rPr lang="en-CA" dirty="0" smtClean="0"/>
              <a:t>    Lord Siva came in dream and whispered Panchakshara </a:t>
            </a:r>
            <a:r>
              <a:rPr lang="en-CA" i="1" dirty="0" smtClean="0"/>
              <a:t>Namasivaya</a:t>
            </a:r>
            <a:r>
              <a:rPr lang="en-CA" dirty="0" smtClean="0"/>
              <a:t> in ear 3 times.</a:t>
            </a:r>
          </a:p>
          <a:p>
            <a:pPr>
              <a:buNone/>
            </a:pPr>
            <a:r>
              <a:rPr lang="en-CA" dirty="0" smtClean="0"/>
              <a:t>    Forgot and Lord Siva came again in dream next day.</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39</a:t>
            </a:fld>
            <a:endParaRPr lang="en-US" dirty="0"/>
          </a:p>
        </p:txBody>
      </p:sp>
    </p:spTree>
    <p:extLst>
      <p:ext uri="{BB962C8B-B14F-4D97-AF65-F5344CB8AC3E}">
        <p14:creationId xmlns="" xmlns:p14="http://schemas.microsoft.com/office/powerpoint/2010/main" val="2649876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Supplication</a:t>
            </a:r>
            <a:endParaRPr lang="en-US" sz="4000" b="1" dirty="0"/>
          </a:p>
        </p:txBody>
      </p:sp>
      <p:sp>
        <p:nvSpPr>
          <p:cNvPr id="3" name="Content Placeholder 2"/>
          <p:cNvSpPr>
            <a:spLocks noGrp="1"/>
          </p:cNvSpPr>
          <p:nvPr>
            <p:ph idx="1"/>
          </p:nvPr>
        </p:nvSpPr>
        <p:spPr/>
        <p:txBody>
          <a:bodyPr>
            <a:normAutofit/>
          </a:bodyPr>
          <a:lstStyle/>
          <a:p>
            <a:r>
              <a:rPr lang="en-CA" sz="2000" dirty="0" smtClean="0"/>
              <a:t>Anburu  Arunachalavazhan  mezhukai</a:t>
            </a:r>
          </a:p>
          <a:p>
            <a:pPr marL="0" indent="0">
              <a:buNone/>
            </a:pPr>
            <a:r>
              <a:rPr lang="en-CA" sz="2000" dirty="0"/>
              <a:t> </a:t>
            </a:r>
            <a:r>
              <a:rPr lang="en-CA" sz="2000" dirty="0" smtClean="0"/>
              <a:t>     Agattunai  ninaindunaindu  urugum</a:t>
            </a:r>
          </a:p>
          <a:p>
            <a:pPr marL="0" indent="0">
              <a:buNone/>
            </a:pPr>
            <a:r>
              <a:rPr lang="en-CA" sz="2000" dirty="0"/>
              <a:t> </a:t>
            </a:r>
            <a:r>
              <a:rPr lang="en-CA" sz="2000" dirty="0" smtClean="0"/>
              <a:t>     Anbillai  yenakku </a:t>
            </a:r>
            <a:r>
              <a:rPr lang="en-CA" sz="2000" dirty="0"/>
              <a:t>u</a:t>
            </a:r>
            <a:r>
              <a:rPr lang="en-CA" sz="2000" dirty="0" smtClean="0"/>
              <a:t>n </a:t>
            </a:r>
            <a:r>
              <a:rPr lang="en-CA" sz="2000" dirty="0"/>
              <a:t>a</a:t>
            </a:r>
            <a:r>
              <a:rPr lang="en-CA" sz="2000" dirty="0" smtClean="0"/>
              <a:t>nbinai  arulaadu</a:t>
            </a:r>
          </a:p>
          <a:p>
            <a:pPr marL="0" indent="0">
              <a:buNone/>
            </a:pPr>
            <a:r>
              <a:rPr lang="en-CA" sz="2000" dirty="0"/>
              <a:t> </a:t>
            </a:r>
            <a:r>
              <a:rPr lang="en-CA" sz="2000" dirty="0" smtClean="0"/>
              <a:t>     Aandu  enai </a:t>
            </a:r>
            <a:r>
              <a:rPr lang="en-CA" sz="2000" dirty="0"/>
              <a:t>a</a:t>
            </a:r>
            <a:r>
              <a:rPr lang="en-CA" sz="2000" dirty="0" smtClean="0"/>
              <a:t>zhitidal  azhago?</a:t>
            </a:r>
          </a:p>
          <a:p>
            <a:pPr marL="0" indent="0">
              <a:buNone/>
            </a:pPr>
            <a:endParaRPr lang="en-CA" sz="2000" dirty="0" smtClean="0"/>
          </a:p>
          <a:p>
            <a:pPr marL="0" indent="0">
              <a:buNone/>
            </a:pPr>
            <a:r>
              <a:rPr lang="en-CA" sz="2000" dirty="0" smtClean="0"/>
              <a:t>…. Arunachala Padikam verse 2 </a:t>
            </a:r>
          </a:p>
          <a:p>
            <a:pPr marL="0" indent="0">
              <a:buNone/>
            </a:pPr>
            <a:endParaRPr lang="en-CA" sz="2000" dirty="0" smtClean="0"/>
          </a:p>
          <a:p>
            <a:pPr marL="0" indent="0">
              <a:buNone/>
            </a:pPr>
            <a:r>
              <a:rPr lang="en-CA" sz="2000" dirty="0" smtClean="0"/>
              <a:t>O Arunachala! The form of love! </a:t>
            </a:r>
            <a:r>
              <a:rPr lang="en-CA" sz="2000" b="1" dirty="0" smtClean="0"/>
              <a:t>I am devoid of that love by which I would think of You in the Heart and soften and melt like wax in fire</a:t>
            </a:r>
            <a:r>
              <a:rPr lang="en-CA" sz="2000" dirty="0"/>
              <a:t>.</a:t>
            </a:r>
            <a:r>
              <a:rPr lang="en-CA" sz="2000" dirty="0" smtClean="0"/>
              <a:t> Having taken me as Your own, does it befit You now, to ruin me by not bestowing love for you in me? </a:t>
            </a:r>
          </a:p>
          <a:p>
            <a:pPr marL="0" indent="0">
              <a:buNone/>
            </a:pPr>
            <a:endParaRPr lang="en-US" sz="20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4</a:t>
            </a:fld>
            <a:endParaRPr lang="en-US" dirty="0"/>
          </a:p>
        </p:txBody>
      </p:sp>
    </p:spTree>
    <p:extLst>
      <p:ext uri="{BB962C8B-B14F-4D97-AF65-F5344CB8AC3E}">
        <p14:creationId xmlns="" xmlns:p14="http://schemas.microsoft.com/office/powerpoint/2010/main" val="1718007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Kunju Swami</a:t>
            </a:r>
            <a:endParaRPr lang="en-US" sz="4000" b="1" dirty="0"/>
          </a:p>
        </p:txBody>
      </p:sp>
      <p:sp>
        <p:nvSpPr>
          <p:cNvPr id="3" name="Content Placeholder 2"/>
          <p:cNvSpPr>
            <a:spLocks noGrp="1"/>
          </p:cNvSpPr>
          <p:nvPr>
            <p:ph idx="1"/>
          </p:nvPr>
        </p:nvSpPr>
        <p:spPr>
          <a:xfrm>
            <a:off x="228600" y="1600200"/>
            <a:ext cx="8610600" cy="4525963"/>
          </a:xfrm>
        </p:spPr>
        <p:txBody>
          <a:bodyPr>
            <a:normAutofit fontScale="70000" lnSpcReduction="20000"/>
          </a:bodyPr>
          <a:lstStyle/>
          <a:p>
            <a:r>
              <a:rPr lang="en-CA" dirty="0" smtClean="0"/>
              <a:t>“In </a:t>
            </a:r>
            <a:r>
              <a:rPr lang="en-CA" dirty="0"/>
              <a:t>the ancient Vedic period there were many maharshis who with just one look gave an experience of the Self. Are there not any such </a:t>
            </a:r>
            <a:r>
              <a:rPr lang="en-CA" dirty="0" smtClean="0"/>
              <a:t>now</a:t>
            </a:r>
            <a:r>
              <a:rPr lang="en-CA" dirty="0"/>
              <a:t>?” </a:t>
            </a:r>
            <a:endParaRPr lang="en-CA" dirty="0" smtClean="0"/>
          </a:p>
          <a:p>
            <a:pPr marL="0" indent="0">
              <a:buNone/>
            </a:pPr>
            <a:endParaRPr lang="en-CA" dirty="0" smtClean="0"/>
          </a:p>
          <a:p>
            <a:r>
              <a:rPr lang="en-US" dirty="0" smtClean="0"/>
              <a:t>Kuppandi Swami(Kunju’s initial Guru) had seen Bhagavan </a:t>
            </a:r>
          </a:p>
          <a:p>
            <a:endParaRPr lang="en-US" dirty="0"/>
          </a:p>
          <a:p>
            <a:r>
              <a:rPr lang="en-US" dirty="0" smtClean="0"/>
              <a:t>“ When I heard the name Ramana Maharshi, I enjoyed a bliss</a:t>
            </a:r>
          </a:p>
          <a:p>
            <a:pPr marL="0" indent="0">
              <a:buNone/>
            </a:pPr>
            <a:r>
              <a:rPr lang="en-US" dirty="0"/>
              <a:t> </a:t>
            </a:r>
            <a:r>
              <a:rPr lang="en-US" dirty="0" smtClean="0"/>
              <a:t>     I had not experienced before. I felt like flying to Thiru”</a:t>
            </a:r>
          </a:p>
          <a:p>
            <a:pPr marL="0" indent="0">
              <a:buNone/>
            </a:pPr>
            <a:endParaRPr lang="en-US" dirty="0" smtClean="0"/>
          </a:p>
          <a:p>
            <a:r>
              <a:rPr lang="en-US" dirty="0" smtClean="0"/>
              <a:t>Ramakrishna Swami was a neighbor and Kunju Swami advised him to go to Bhagavan.</a:t>
            </a:r>
          </a:p>
          <a:p>
            <a:endParaRPr lang="en-US" dirty="0" smtClean="0"/>
          </a:p>
          <a:p>
            <a:r>
              <a:rPr lang="en-US" dirty="0" smtClean="0"/>
              <a:t>Ramakrishna sent a picture and Kunju Swami felt again peace and bliss.</a:t>
            </a:r>
          </a:p>
        </p:txBody>
      </p:sp>
      <p:sp>
        <p:nvSpPr>
          <p:cNvPr id="4" name="Slide Number Placeholder 3"/>
          <p:cNvSpPr>
            <a:spLocks noGrp="1"/>
          </p:cNvSpPr>
          <p:nvPr>
            <p:ph type="sldNum" sz="quarter" idx="12"/>
          </p:nvPr>
        </p:nvSpPr>
        <p:spPr/>
        <p:txBody>
          <a:bodyPr/>
          <a:lstStyle/>
          <a:p>
            <a:fld id="{12102807-61C3-4224-A505-661E95102FB5}"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Kunju Swami</a:t>
            </a:r>
            <a:endParaRPr lang="en-US" sz="4000" b="1" dirty="0"/>
          </a:p>
        </p:txBody>
      </p:sp>
      <p:sp>
        <p:nvSpPr>
          <p:cNvPr id="3" name="Content Placeholder 2"/>
          <p:cNvSpPr>
            <a:spLocks noGrp="1"/>
          </p:cNvSpPr>
          <p:nvPr>
            <p:ph idx="1"/>
          </p:nvPr>
        </p:nvSpPr>
        <p:spPr>
          <a:xfrm>
            <a:off x="304800" y="1600200"/>
            <a:ext cx="8610600" cy="5105400"/>
          </a:xfrm>
        </p:spPr>
        <p:txBody>
          <a:bodyPr>
            <a:normAutofit fontScale="47500" lnSpcReduction="20000"/>
          </a:bodyPr>
          <a:lstStyle/>
          <a:p>
            <a:r>
              <a:rPr lang="en-CA" sz="3800" dirty="0" smtClean="0"/>
              <a:t>Came to Bhagavan 1920</a:t>
            </a:r>
          </a:p>
          <a:p>
            <a:endParaRPr lang="en-CA" sz="3800" dirty="0" smtClean="0"/>
          </a:p>
          <a:p>
            <a:r>
              <a:rPr lang="en-CA" sz="3800" dirty="0" smtClean="0"/>
              <a:t>Mudaliar Patti directed him to Bhagavan</a:t>
            </a:r>
          </a:p>
          <a:p>
            <a:pPr marL="0" indent="0">
              <a:buNone/>
            </a:pPr>
            <a:endParaRPr lang="en-US" sz="3800" dirty="0" smtClean="0"/>
          </a:p>
          <a:p>
            <a:r>
              <a:rPr lang="en-US" sz="3800" dirty="0" smtClean="0"/>
              <a:t>Bhagavan at Skandashram with mother, Nirnjananda Swami, Ramakrisha Swami.</a:t>
            </a:r>
          </a:p>
          <a:p>
            <a:pPr marL="0" indent="0">
              <a:buNone/>
            </a:pPr>
            <a:endParaRPr lang="en-US" sz="3800" dirty="0" smtClean="0"/>
          </a:p>
          <a:p>
            <a:r>
              <a:rPr lang="en-US" sz="3800" dirty="0" smtClean="0"/>
              <a:t>The day Annamalai Swami died of plague. Bhagavan consoled Mother</a:t>
            </a:r>
          </a:p>
          <a:p>
            <a:pPr marL="0" indent="0">
              <a:buNone/>
            </a:pPr>
            <a:r>
              <a:rPr lang="en-CA" sz="3800" dirty="0" smtClean="0"/>
              <a:t>“ Why </a:t>
            </a:r>
            <a:r>
              <a:rPr lang="en-CA" sz="3800" dirty="0"/>
              <a:t>are you weeping? You are weeping because you lost one son, but another son has come </a:t>
            </a:r>
            <a:r>
              <a:rPr lang="en-CA" sz="3800" dirty="0" smtClean="0"/>
              <a:t>now ” </a:t>
            </a:r>
            <a:endParaRPr lang="en-US" sz="3800" dirty="0" smtClean="0"/>
          </a:p>
          <a:p>
            <a:endParaRPr lang="en-US" sz="3800" dirty="0" smtClean="0"/>
          </a:p>
          <a:p>
            <a:r>
              <a:rPr lang="en-US" sz="3800" dirty="0" smtClean="0"/>
              <a:t>Echammal served first food.</a:t>
            </a:r>
          </a:p>
          <a:p>
            <a:pPr marL="0" indent="0">
              <a:buNone/>
            </a:pPr>
            <a:endParaRPr lang="en-US" sz="3800" dirty="0" smtClean="0"/>
          </a:p>
          <a:p>
            <a:r>
              <a:rPr lang="en-US" sz="3800" dirty="0" smtClean="0"/>
              <a:t>Gurus initial Upadesha</a:t>
            </a:r>
          </a:p>
          <a:p>
            <a:pPr>
              <a:buNone/>
            </a:pPr>
            <a:r>
              <a:rPr lang="en-US" sz="3800" dirty="0" smtClean="0"/>
              <a:t>       Catch the four; Release them one by one;  Clean it </a:t>
            </a:r>
          </a:p>
          <a:p>
            <a:pPr>
              <a:buNone/>
            </a:pPr>
            <a:r>
              <a:rPr lang="en-US" sz="3800" dirty="0" smtClean="0"/>
              <a:t>      “Prajnanam Brahma”     Consciousness </a:t>
            </a:r>
            <a:r>
              <a:rPr lang="en-US" sz="3800" dirty="0"/>
              <a:t>is Brahman</a:t>
            </a:r>
            <a:endParaRPr lang="en-US" sz="3800" dirty="0" smtClean="0"/>
          </a:p>
          <a:p>
            <a:pPr>
              <a:buNone/>
            </a:pPr>
            <a:r>
              <a:rPr lang="en-US" sz="3800" dirty="0" smtClean="0"/>
              <a:t>      “Aham Brahmasmi”       Brahman </a:t>
            </a:r>
            <a:r>
              <a:rPr lang="en-US" sz="3800" dirty="0"/>
              <a:t>am </a:t>
            </a:r>
            <a:r>
              <a:rPr lang="en-US" sz="3800" dirty="0" smtClean="0"/>
              <a:t>I</a:t>
            </a:r>
          </a:p>
          <a:p>
            <a:pPr>
              <a:buNone/>
            </a:pPr>
            <a:r>
              <a:rPr lang="en-US" sz="3800" dirty="0" smtClean="0"/>
              <a:t>      “Tat </a:t>
            </a:r>
            <a:r>
              <a:rPr lang="en-US" sz="3800" dirty="0"/>
              <a:t>Tvam </a:t>
            </a:r>
            <a:r>
              <a:rPr lang="en-US" sz="3800" dirty="0" smtClean="0"/>
              <a:t>Asi”                That You are</a:t>
            </a:r>
          </a:p>
          <a:p>
            <a:pPr>
              <a:buNone/>
            </a:pPr>
            <a:r>
              <a:rPr lang="en-US" sz="3800" dirty="0" smtClean="0"/>
              <a:t>      “Ayam </a:t>
            </a:r>
            <a:r>
              <a:rPr lang="en-US" sz="3800" dirty="0"/>
              <a:t>Atma </a:t>
            </a:r>
            <a:r>
              <a:rPr lang="en-US" sz="3800" dirty="0" smtClean="0"/>
              <a:t>Brahma”    I </a:t>
            </a:r>
            <a:r>
              <a:rPr lang="en-US" sz="3800" dirty="0"/>
              <a:t>am the awareness </a:t>
            </a:r>
            <a:r>
              <a:rPr lang="en-US" sz="3800" dirty="0" smtClean="0"/>
              <a:t>individual </a:t>
            </a:r>
            <a:r>
              <a:rPr lang="en-US" sz="3800" dirty="0"/>
              <a:t>and </a:t>
            </a:r>
            <a:r>
              <a:rPr lang="en-US" sz="3800" dirty="0" smtClean="0"/>
              <a:t>cosmic.</a:t>
            </a:r>
          </a:p>
          <a:p>
            <a:pPr>
              <a:buNone/>
            </a:pPr>
            <a:endParaRPr lang="en-US" dirty="0" smtClean="0"/>
          </a:p>
        </p:txBody>
      </p:sp>
      <p:sp>
        <p:nvSpPr>
          <p:cNvPr id="4" name="Slide Number Placeholder 3"/>
          <p:cNvSpPr>
            <a:spLocks noGrp="1"/>
          </p:cNvSpPr>
          <p:nvPr>
            <p:ph type="sldNum" sz="quarter" idx="12"/>
          </p:nvPr>
        </p:nvSpPr>
        <p:spPr/>
        <p:txBody>
          <a:bodyPr/>
          <a:lstStyle/>
          <a:p>
            <a:fld id="{12102807-61C3-4224-A505-661E95102FB5}"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Kunju Swami</a:t>
            </a:r>
            <a:endParaRPr lang="en-US" sz="4000" b="1" dirty="0"/>
          </a:p>
        </p:txBody>
      </p:sp>
      <p:sp>
        <p:nvSpPr>
          <p:cNvPr id="3" name="Content Placeholder 2"/>
          <p:cNvSpPr>
            <a:spLocks noGrp="1"/>
          </p:cNvSpPr>
          <p:nvPr>
            <p:ph idx="1"/>
          </p:nvPr>
        </p:nvSpPr>
        <p:spPr>
          <a:xfrm>
            <a:off x="457200" y="1600200"/>
            <a:ext cx="8229600" cy="4953000"/>
          </a:xfrm>
        </p:spPr>
        <p:txBody>
          <a:bodyPr>
            <a:noAutofit/>
          </a:bodyPr>
          <a:lstStyle/>
          <a:p>
            <a:pPr marL="0" indent="0">
              <a:buNone/>
            </a:pPr>
            <a:r>
              <a:rPr lang="en-US" sz="2000" dirty="0" smtClean="0"/>
              <a:t>Kunju “what should I do to get mental peace?”</a:t>
            </a:r>
          </a:p>
          <a:p>
            <a:pPr marL="0" indent="0">
              <a:buNone/>
            </a:pPr>
            <a:r>
              <a:rPr lang="en-US" sz="2000" dirty="0" smtClean="0"/>
              <a:t>Bhagavan “You have read </a:t>
            </a:r>
            <a:r>
              <a:rPr lang="en-US" sz="2000" i="1" dirty="0" smtClean="0"/>
              <a:t>Kaivalyam</a:t>
            </a:r>
            <a:r>
              <a:rPr lang="en-US" sz="2000" dirty="0" smtClean="0"/>
              <a:t>. if you realize yourself, you will be freed from all trouble.”</a:t>
            </a:r>
          </a:p>
          <a:p>
            <a:pPr marL="0" indent="0">
              <a:buNone/>
            </a:pPr>
            <a:r>
              <a:rPr lang="en-US" sz="2000" dirty="0" smtClean="0"/>
              <a:t>Kunju  “How to realize the Self?”</a:t>
            </a:r>
          </a:p>
          <a:p>
            <a:pPr marL="0" indent="0">
              <a:buNone/>
            </a:pPr>
            <a:r>
              <a:rPr lang="en-US" sz="2000" dirty="0" smtClean="0"/>
              <a:t>Bhagavan “You should first know who you are”</a:t>
            </a:r>
          </a:p>
          <a:p>
            <a:pPr marL="0" indent="0">
              <a:buNone/>
            </a:pPr>
            <a:r>
              <a:rPr lang="en-US" sz="2000" dirty="0" smtClean="0"/>
              <a:t>Kunju “How I could find out who I am?”</a:t>
            </a:r>
          </a:p>
          <a:p>
            <a:pPr marL="0" indent="0">
              <a:buNone/>
            </a:pPr>
            <a:r>
              <a:rPr lang="en-US" sz="2000" dirty="0" smtClean="0"/>
              <a:t>Bhagavan  “Find out where thoughts start from.” </a:t>
            </a:r>
          </a:p>
          <a:p>
            <a:pPr marL="0" indent="0">
              <a:buNone/>
            </a:pPr>
            <a:r>
              <a:rPr lang="en-US" sz="2000" dirty="0" smtClean="0"/>
              <a:t>Kunju “How I should do it?”</a:t>
            </a:r>
          </a:p>
          <a:p>
            <a:pPr marL="0" indent="0">
              <a:buNone/>
            </a:pPr>
            <a:r>
              <a:rPr lang="en-US" sz="2000" dirty="0" smtClean="0"/>
              <a:t>Bhagavan  “Turn inward and merge the mind in the heart.” </a:t>
            </a:r>
          </a:p>
          <a:p>
            <a:pPr marL="0" indent="0">
              <a:buNone/>
            </a:pPr>
            <a:endParaRPr lang="en-US" sz="2000" dirty="0" smtClean="0"/>
          </a:p>
          <a:p>
            <a:pPr marL="0" indent="0">
              <a:buNone/>
            </a:pPr>
            <a:r>
              <a:rPr lang="en-US" sz="2000" dirty="0" smtClean="0"/>
              <a:t>“After saying this, Bhagavan fell into </a:t>
            </a:r>
            <a:r>
              <a:rPr lang="en-US" sz="2000" dirty="0"/>
              <a:t>S</a:t>
            </a:r>
            <a:r>
              <a:rPr lang="en-US" sz="2000" dirty="0" smtClean="0"/>
              <a:t>ilence. Thinking I should also be like him, I sat in silence. Sri Bhagavan’s gracious looks were on me. My mental agitation vanished that very moment.”</a:t>
            </a:r>
            <a:endParaRPr lang="en-US" sz="20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Kunju Swami</a:t>
            </a:r>
            <a:endParaRPr lang="en-US" sz="4000" b="1" dirty="0"/>
          </a:p>
        </p:txBody>
      </p:sp>
      <p:sp>
        <p:nvSpPr>
          <p:cNvPr id="3" name="Content Placeholder 2"/>
          <p:cNvSpPr>
            <a:spLocks noGrp="1"/>
          </p:cNvSpPr>
          <p:nvPr>
            <p:ph idx="1"/>
          </p:nvPr>
        </p:nvSpPr>
        <p:spPr/>
        <p:txBody>
          <a:bodyPr>
            <a:normAutofit/>
          </a:bodyPr>
          <a:lstStyle/>
          <a:p>
            <a:r>
              <a:rPr lang="en-US" sz="2000" dirty="0"/>
              <a:t>Importance of proximity of </a:t>
            </a:r>
            <a:r>
              <a:rPr lang="en-US" sz="2000" dirty="0" smtClean="0"/>
              <a:t>Bhagavan</a:t>
            </a:r>
            <a:endParaRPr lang="en-US" sz="2000" dirty="0"/>
          </a:p>
          <a:p>
            <a:r>
              <a:rPr lang="en-CA" sz="2000" dirty="0" smtClean="0"/>
              <a:t>Mothers Samadhi</a:t>
            </a:r>
          </a:p>
          <a:p>
            <a:pPr>
              <a:buNone/>
            </a:pPr>
            <a:endParaRPr lang="en-US" sz="2000" dirty="0" smtClean="0"/>
          </a:p>
          <a:p>
            <a:r>
              <a:rPr lang="en-US" sz="2000" dirty="0" smtClean="0"/>
              <a:t>3 kinds of </a:t>
            </a:r>
            <a:r>
              <a:rPr lang="en-US" sz="2000" i="1" dirty="0" smtClean="0"/>
              <a:t>japa:  </a:t>
            </a:r>
            <a:r>
              <a:rPr lang="en-US" sz="2000" dirty="0" smtClean="0"/>
              <a:t> Uccha, Upamsa and Manasika </a:t>
            </a:r>
          </a:p>
          <a:p>
            <a:pPr>
              <a:buNone/>
            </a:pPr>
            <a:r>
              <a:rPr lang="en-US" sz="2000" i="1" dirty="0" smtClean="0"/>
              <a:t>     </a:t>
            </a:r>
            <a:endParaRPr lang="en-CA" sz="2000" dirty="0"/>
          </a:p>
          <a:p>
            <a:r>
              <a:rPr lang="en-CA" sz="2000" dirty="0" smtClean="0"/>
              <a:t>Significance of true Namaskar</a:t>
            </a:r>
          </a:p>
          <a:p>
            <a:pPr marL="0" indent="0">
              <a:buNone/>
            </a:pPr>
            <a:r>
              <a:rPr lang="en-CA" sz="2000" dirty="0" smtClean="0"/>
              <a:t>     Visit to Mahadeva Swami at Kovilur Mutt</a:t>
            </a:r>
          </a:p>
          <a:p>
            <a:pPr marL="0" indent="0">
              <a:buNone/>
            </a:pPr>
            <a:r>
              <a:rPr lang="en-US" sz="2000" dirty="0" smtClean="0"/>
              <a:t>“ What </a:t>
            </a:r>
            <a:r>
              <a:rPr lang="en-US" sz="2000" dirty="0"/>
              <a:t>an intelligent, wise fellow! Is your Bhagavan only within this </a:t>
            </a:r>
            <a:r>
              <a:rPr lang="en-US" sz="2000" dirty="0" smtClean="0"/>
              <a:t>body? </a:t>
            </a:r>
            <a:r>
              <a:rPr lang="en-US" sz="2000" dirty="0"/>
              <a:t>Is he not </a:t>
            </a:r>
            <a:r>
              <a:rPr lang="en-US" sz="2000" dirty="0" smtClean="0"/>
              <a:t>elsewhere? </a:t>
            </a:r>
            <a:r>
              <a:rPr lang="en-US" sz="2000" dirty="0"/>
              <a:t>If a person is devoted wholly to one </a:t>
            </a:r>
            <a:r>
              <a:rPr lang="en-US" sz="2000" dirty="0" smtClean="0"/>
              <a:t>Guru, </a:t>
            </a:r>
            <a:r>
              <a:rPr lang="en-US" sz="2000" dirty="0"/>
              <a:t>he should not go anywhere. If you go to another place, you must do what the people in that place do. </a:t>
            </a:r>
            <a:r>
              <a:rPr lang="en-US" sz="2000" b="1" dirty="0"/>
              <a:t>Wherever and whenever you prostrate, you should think of your </a:t>
            </a:r>
            <a:r>
              <a:rPr lang="en-US" sz="2000" b="1" dirty="0" smtClean="0"/>
              <a:t>Guru.</a:t>
            </a:r>
            <a:r>
              <a:rPr lang="en-US" sz="2000" dirty="0" smtClean="0"/>
              <a:t> </a:t>
            </a:r>
            <a:r>
              <a:rPr lang="en-US" sz="2000" dirty="0"/>
              <a:t>If you do like this, your </a:t>
            </a:r>
            <a:r>
              <a:rPr lang="en-US" sz="2000" i="1" dirty="0"/>
              <a:t>namaskar</a:t>
            </a:r>
            <a:r>
              <a:rPr lang="en-US" sz="2000" dirty="0"/>
              <a:t> will reach the person you have in </a:t>
            </a:r>
            <a:r>
              <a:rPr lang="en-US" sz="2000" dirty="0" smtClean="0"/>
              <a:t>mind. ” </a:t>
            </a:r>
            <a:endParaRPr lang="en-US" sz="20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sabc.ehcnet.ca\HomeDir\Homedir04\SKumar\Profile\Desktop\Tampa Rettreat\IMG-20181130-WA000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09600" y="152400"/>
            <a:ext cx="7865483" cy="51816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12102807-61C3-4224-A505-661E95102FB5}" type="slidenum">
              <a:rPr lang="en-US" smtClean="0"/>
              <a:pPr/>
              <a:t>44</a:t>
            </a:fld>
            <a:endParaRPr lang="en-US" dirty="0"/>
          </a:p>
        </p:txBody>
      </p:sp>
      <p:sp>
        <p:nvSpPr>
          <p:cNvPr id="4" name="Rectangle 3"/>
          <p:cNvSpPr/>
          <p:nvPr/>
        </p:nvSpPr>
        <p:spPr>
          <a:xfrm>
            <a:off x="990600" y="5562600"/>
            <a:ext cx="6477000" cy="923330"/>
          </a:xfrm>
          <a:prstGeom prst="rect">
            <a:avLst/>
          </a:prstGeom>
        </p:spPr>
        <p:txBody>
          <a:bodyPr wrap="square">
            <a:spAutoFit/>
          </a:bodyPr>
          <a:lstStyle/>
          <a:p>
            <a:r>
              <a:rPr lang="en-CA" dirty="0" smtClean="0"/>
              <a:t>    Pranks and Vows </a:t>
            </a:r>
          </a:p>
          <a:p>
            <a:r>
              <a:rPr lang="en-CA" dirty="0" smtClean="0"/>
              <a:t>       Girivalam 2-3 times a day, fasting, sleeping on bare floor.</a:t>
            </a:r>
          </a:p>
          <a:p>
            <a:r>
              <a:rPr lang="en-CA" dirty="0" smtClean="0"/>
              <a:t>       Not to sleep for 8 days continuously drinking only Tea.</a:t>
            </a:r>
          </a:p>
        </p:txBody>
      </p:sp>
    </p:spTree>
    <p:extLst>
      <p:ext uri="{BB962C8B-B14F-4D97-AF65-F5344CB8AC3E}">
        <p14:creationId xmlns="" xmlns:p14="http://schemas.microsoft.com/office/powerpoint/2010/main" val="23031535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102807-61C3-4224-A505-661E95102FB5}" type="slidenum">
              <a:rPr lang="en-US" smtClean="0"/>
              <a:pPr/>
              <a:t>45</a:t>
            </a:fld>
            <a:endParaRPr lang="en-US" dirty="0"/>
          </a:p>
        </p:txBody>
      </p:sp>
      <p:pic>
        <p:nvPicPr>
          <p:cNvPr id="132098" name="Picture 2" descr="https://www.sriramanamaharshi.org/wp-content/uploads/2013/01/WIF-Series_Sri-Ramana-Maharshi-Photo-Gallery-6.jpg"/>
          <p:cNvPicPr>
            <a:picLocks noChangeAspect="1" noChangeArrowheads="1"/>
          </p:cNvPicPr>
          <p:nvPr/>
        </p:nvPicPr>
        <p:blipFill>
          <a:blip r:embed="rId2"/>
          <a:srcRect/>
          <a:stretch>
            <a:fillRect/>
          </a:stretch>
        </p:blipFill>
        <p:spPr bwMode="auto">
          <a:xfrm>
            <a:off x="1371600" y="381000"/>
            <a:ext cx="5882289" cy="6121502"/>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Kunju Swami</a:t>
            </a:r>
            <a:endParaRPr lang="en-US" sz="4000" b="1" dirty="0"/>
          </a:p>
        </p:txBody>
      </p:sp>
      <p:sp>
        <p:nvSpPr>
          <p:cNvPr id="3" name="Content Placeholder 2"/>
          <p:cNvSpPr>
            <a:spLocks noGrp="1"/>
          </p:cNvSpPr>
          <p:nvPr>
            <p:ph idx="1"/>
          </p:nvPr>
        </p:nvSpPr>
        <p:spPr>
          <a:xfrm>
            <a:off x="457200" y="1600200"/>
            <a:ext cx="8229600" cy="5029200"/>
          </a:xfrm>
        </p:spPr>
        <p:txBody>
          <a:bodyPr>
            <a:normAutofit fontScale="62500" lnSpcReduction="20000"/>
          </a:bodyPr>
          <a:lstStyle/>
          <a:p>
            <a:r>
              <a:rPr lang="en-US" dirty="0" smtClean="0"/>
              <a:t>There </a:t>
            </a:r>
            <a:r>
              <a:rPr lang="en-US" dirty="0"/>
              <a:t>is nothing better than </a:t>
            </a:r>
            <a:r>
              <a:rPr lang="en-US" i="1" dirty="0"/>
              <a:t>giripradakshina</a:t>
            </a:r>
            <a:r>
              <a:rPr lang="en-US" dirty="0"/>
              <a:t>. That alone is enough. If you do </a:t>
            </a:r>
            <a:r>
              <a:rPr lang="en-US" i="1" dirty="0"/>
              <a:t>japa</a:t>
            </a:r>
            <a:r>
              <a:rPr lang="en-US" dirty="0"/>
              <a:t> or meditation sitting in one place, the mind may wander. But during </a:t>
            </a:r>
            <a:r>
              <a:rPr lang="en-US" i="1" dirty="0"/>
              <a:t>giripradakshina</a:t>
            </a:r>
            <a:r>
              <a:rPr lang="en-US" dirty="0"/>
              <a:t>, the limbs move but the mind will be still. Doing </a:t>
            </a:r>
            <a:r>
              <a:rPr lang="en-US" i="1" dirty="0"/>
              <a:t>japa</a:t>
            </a:r>
            <a:r>
              <a:rPr lang="en-US" dirty="0"/>
              <a:t> or meditation without any other thought while walking is called </a:t>
            </a:r>
            <a:r>
              <a:rPr lang="en-US" dirty="0" smtClean="0"/>
              <a:t>“</a:t>
            </a:r>
            <a:r>
              <a:rPr lang="en-US" i="1" dirty="0" smtClean="0"/>
              <a:t>samadhi</a:t>
            </a:r>
            <a:r>
              <a:rPr lang="en-US" dirty="0" smtClean="0"/>
              <a:t> </a:t>
            </a:r>
            <a:r>
              <a:rPr lang="en-US" i="1" dirty="0"/>
              <a:t>in </a:t>
            </a:r>
            <a:r>
              <a:rPr lang="en-US" i="1" dirty="0" smtClean="0"/>
              <a:t>movement”</a:t>
            </a:r>
          </a:p>
          <a:p>
            <a:pPr>
              <a:buNone/>
            </a:pPr>
            <a:r>
              <a:rPr lang="en-US" dirty="0" smtClean="0"/>
              <a:t> </a:t>
            </a:r>
          </a:p>
          <a:p>
            <a:r>
              <a:rPr lang="en-US" dirty="0" smtClean="0"/>
              <a:t>medicinal </a:t>
            </a:r>
            <a:r>
              <a:rPr lang="en-US" dirty="0"/>
              <a:t>herbs on the </a:t>
            </a:r>
            <a:r>
              <a:rPr lang="en-US" dirty="0" smtClean="0"/>
              <a:t>hill; their breeze </a:t>
            </a:r>
            <a:r>
              <a:rPr lang="en-US" dirty="0"/>
              <a:t>will be good for health. </a:t>
            </a:r>
            <a:endParaRPr lang="en-US" dirty="0" smtClean="0"/>
          </a:p>
          <a:p>
            <a:endParaRPr lang="en-US" dirty="0" smtClean="0"/>
          </a:p>
          <a:p>
            <a:r>
              <a:rPr lang="en-US" dirty="0" smtClean="0"/>
              <a:t>There </a:t>
            </a:r>
            <a:r>
              <a:rPr lang="en-US" dirty="0"/>
              <a:t>are several </a:t>
            </a:r>
            <a:r>
              <a:rPr lang="en-US" i="1" dirty="0"/>
              <a:t>siddhas</a:t>
            </a:r>
            <a:r>
              <a:rPr lang="en-US" dirty="0"/>
              <a:t> and sages on the hill even </a:t>
            </a:r>
            <a:r>
              <a:rPr lang="en-US" dirty="0" smtClean="0"/>
              <a:t>now. </a:t>
            </a:r>
            <a:r>
              <a:rPr lang="en-US" dirty="0"/>
              <a:t>They also go round the hill unseen by us. </a:t>
            </a:r>
            <a:r>
              <a:rPr lang="en-US" dirty="0" smtClean="0"/>
              <a:t>While during pradakshina we </a:t>
            </a:r>
            <a:r>
              <a:rPr lang="en-US" dirty="0"/>
              <a:t>should walk on the left side of the road, otherwise we shall be obstructing their movement. We will also have the benefit of walking around </a:t>
            </a:r>
            <a:r>
              <a:rPr lang="en-US" dirty="0" smtClean="0"/>
              <a:t>them.”</a:t>
            </a:r>
          </a:p>
          <a:p>
            <a:endParaRPr lang="en-US" dirty="0" smtClean="0"/>
          </a:p>
          <a:p>
            <a:r>
              <a:rPr lang="en-CA" dirty="0" smtClean="0"/>
              <a:t>Kunju Swami about accompanying Bhagavan on giripradakshina </a:t>
            </a:r>
            <a:endParaRPr lang="en-CA" sz="1600" dirty="0" smtClean="0"/>
          </a:p>
          <a:p>
            <a:pPr>
              <a:buNone/>
            </a:pPr>
            <a:r>
              <a:rPr lang="en-CA" dirty="0" smtClean="0"/>
              <a:t>    “We did not feel that we were walking with one of our friends or even a saint, but with the supreme God himself”</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46</a:t>
            </a:fld>
            <a:endParaRPr lang="en-US" dirty="0"/>
          </a:p>
        </p:txBody>
      </p:sp>
    </p:spTree>
    <p:extLst>
      <p:ext uri="{BB962C8B-B14F-4D97-AF65-F5344CB8AC3E}">
        <p14:creationId xmlns="" xmlns:p14="http://schemas.microsoft.com/office/powerpoint/2010/main" val="18488906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Kunju Swami</a:t>
            </a:r>
            <a:endParaRPr lang="en-US" sz="4000" b="1" dirty="0"/>
          </a:p>
        </p:txBody>
      </p:sp>
      <p:sp>
        <p:nvSpPr>
          <p:cNvPr id="3" name="Content Placeholder 2"/>
          <p:cNvSpPr>
            <a:spLocks noGrp="1"/>
          </p:cNvSpPr>
          <p:nvPr>
            <p:ph idx="1"/>
          </p:nvPr>
        </p:nvSpPr>
        <p:spPr>
          <a:xfrm>
            <a:off x="381000" y="1295400"/>
            <a:ext cx="8229600" cy="5638800"/>
          </a:xfrm>
        </p:spPr>
        <p:txBody>
          <a:bodyPr>
            <a:noAutofit/>
          </a:bodyPr>
          <a:lstStyle/>
          <a:p>
            <a:r>
              <a:rPr lang="en-US" sz="2400" dirty="0" smtClean="0"/>
              <a:t>Ramakrishna swami’s  younger </a:t>
            </a:r>
            <a:r>
              <a:rPr lang="en-US" sz="2400" dirty="0"/>
              <a:t>brother, </a:t>
            </a:r>
            <a:r>
              <a:rPr lang="en-US" sz="2400" dirty="0" smtClean="0"/>
              <a:t>Vasudevan was </a:t>
            </a:r>
            <a:r>
              <a:rPr lang="en-US" sz="2400" dirty="0"/>
              <a:t>studying in a high </a:t>
            </a:r>
            <a:r>
              <a:rPr lang="en-US" sz="2400" dirty="0" smtClean="0"/>
              <a:t>school. </a:t>
            </a:r>
          </a:p>
          <a:p>
            <a:pPr>
              <a:buNone/>
            </a:pPr>
            <a:r>
              <a:rPr lang="en-US" sz="2400" i="1" dirty="0" smtClean="0"/>
              <a:t>       A sadhu </a:t>
            </a:r>
            <a:r>
              <a:rPr lang="en-US" sz="2400" dirty="0"/>
              <a:t>initiated him into certain spiritual </a:t>
            </a:r>
            <a:r>
              <a:rPr lang="en-US" sz="2400" dirty="0" smtClean="0"/>
              <a:t>practices. </a:t>
            </a:r>
          </a:p>
          <a:p>
            <a:pPr>
              <a:buNone/>
            </a:pPr>
            <a:r>
              <a:rPr lang="en-US" sz="2400" dirty="0"/>
              <a:t> </a:t>
            </a:r>
            <a:r>
              <a:rPr lang="en-US" sz="2400" dirty="0" smtClean="0"/>
              <a:t>      His </a:t>
            </a:r>
            <a:r>
              <a:rPr lang="en-US" sz="2400" dirty="0"/>
              <a:t>intense concentration </a:t>
            </a:r>
            <a:r>
              <a:rPr lang="en-US" sz="2400" dirty="0" smtClean="0"/>
              <a:t>state </a:t>
            </a:r>
            <a:r>
              <a:rPr lang="en-US" sz="2400" dirty="0"/>
              <a:t>of </a:t>
            </a:r>
            <a:r>
              <a:rPr lang="en-US" sz="2400" dirty="0" smtClean="0"/>
              <a:t>delirium.</a:t>
            </a:r>
          </a:p>
          <a:p>
            <a:endParaRPr lang="en-US" sz="2400" dirty="0" smtClean="0"/>
          </a:p>
          <a:p>
            <a:r>
              <a:rPr lang="en-US" sz="2400" dirty="0" smtClean="0"/>
              <a:t> Kunju Swami planned to go and help him</a:t>
            </a:r>
          </a:p>
          <a:p>
            <a:pPr marL="0" indent="0">
              <a:buNone/>
            </a:pPr>
            <a:r>
              <a:rPr lang="en-US" sz="2400" dirty="0"/>
              <a:t> </a:t>
            </a:r>
            <a:r>
              <a:rPr lang="en-US" sz="2400" dirty="0" smtClean="0"/>
              <a:t>     Ramakrishna swami </a:t>
            </a:r>
            <a:r>
              <a:rPr lang="en-US" sz="2400" dirty="0"/>
              <a:t>had just enough money to buy my </a:t>
            </a:r>
            <a:r>
              <a:rPr lang="en-US" sz="2400" dirty="0" smtClean="0"/>
              <a:t>ticket. </a:t>
            </a:r>
          </a:p>
          <a:p>
            <a:endParaRPr lang="en-US" sz="2400" dirty="0" smtClean="0"/>
          </a:p>
          <a:p>
            <a:r>
              <a:rPr lang="en-US" sz="2400" dirty="0" smtClean="0"/>
              <a:t>How Bhagavan arranged food for Kunju’s travel </a:t>
            </a:r>
          </a:p>
          <a:p>
            <a:pPr marL="0" indent="0">
              <a:buNone/>
            </a:pPr>
            <a:r>
              <a:rPr lang="en-US" sz="2400" dirty="0"/>
              <a:t> </a:t>
            </a:r>
            <a:r>
              <a:rPr lang="en-US" sz="2400" dirty="0" smtClean="0"/>
              <a:t>    “He has </a:t>
            </a:r>
            <a:r>
              <a:rPr lang="en-US" sz="2400" dirty="0"/>
              <a:t>no money to buy food on the way</a:t>
            </a:r>
            <a:r>
              <a:rPr lang="en-US" sz="2400" dirty="0" smtClean="0"/>
              <a:t>.”</a:t>
            </a:r>
            <a:endParaRPr lang="en-CA" sz="2400" i="1" dirty="0"/>
          </a:p>
          <a:p>
            <a:r>
              <a:rPr lang="en-CA" sz="2400" dirty="0" smtClean="0"/>
              <a:t>Incidents where Bhagavan deviated from his principles for his devotees</a:t>
            </a:r>
            <a:endParaRPr lang="en-US"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47</a:t>
            </a:fld>
            <a:endParaRPr lang="en-US" dirty="0"/>
          </a:p>
        </p:txBody>
      </p:sp>
    </p:spTree>
    <p:extLst>
      <p:ext uri="{BB962C8B-B14F-4D97-AF65-F5344CB8AC3E}">
        <p14:creationId xmlns="" xmlns:p14="http://schemas.microsoft.com/office/powerpoint/2010/main" val="18916491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Kunju Swami</a:t>
            </a:r>
            <a:endParaRPr lang="en-US" sz="4000" b="1" dirty="0"/>
          </a:p>
        </p:txBody>
      </p:sp>
      <p:sp>
        <p:nvSpPr>
          <p:cNvPr id="3" name="Content Placeholder 2"/>
          <p:cNvSpPr>
            <a:spLocks noGrp="1"/>
          </p:cNvSpPr>
          <p:nvPr>
            <p:ph idx="1"/>
          </p:nvPr>
        </p:nvSpPr>
        <p:spPr/>
        <p:txBody>
          <a:bodyPr>
            <a:normAutofit/>
          </a:bodyPr>
          <a:lstStyle/>
          <a:p>
            <a:r>
              <a:rPr lang="en-CA" sz="2400" dirty="0" smtClean="0"/>
              <a:t>Retirement to continue Sadhana 1932 </a:t>
            </a:r>
          </a:p>
          <a:p>
            <a:endParaRPr lang="en-CA" sz="2400" dirty="0" smtClean="0"/>
          </a:p>
          <a:p>
            <a:r>
              <a:rPr lang="en-US" sz="2400" dirty="0" smtClean="0"/>
              <a:t>Bhagavan “ It </a:t>
            </a:r>
            <a:r>
              <a:rPr lang="en-US" sz="2400" dirty="0"/>
              <a:t>is no use saying I am serving Sri Bhagavan, and I am dusting his bed </a:t>
            </a:r>
            <a:r>
              <a:rPr lang="en-US" sz="2400" dirty="0" smtClean="0"/>
              <a:t>etc</a:t>
            </a:r>
            <a:r>
              <a:rPr lang="en-US" sz="2400" dirty="0"/>
              <a:t>. </a:t>
            </a:r>
            <a:r>
              <a:rPr lang="en-US" sz="2400" dirty="0" smtClean="0"/>
              <a:t>The </a:t>
            </a:r>
            <a:r>
              <a:rPr lang="en-US" sz="2400" dirty="0"/>
              <a:t>greatest service to the Guru is to be engaged in Self-enquiry and meditation in all </a:t>
            </a:r>
            <a:r>
              <a:rPr lang="en-US" sz="2400" dirty="0" smtClean="0"/>
              <a:t>sincerity. ” </a:t>
            </a:r>
          </a:p>
          <a:p>
            <a:endParaRPr lang="en-US" sz="2400" dirty="0" smtClean="0"/>
          </a:p>
          <a:p>
            <a:pPr marL="0" indent="0">
              <a:buNone/>
            </a:pPr>
            <a:endParaRPr lang="en-CA" sz="2400" dirty="0" smtClean="0"/>
          </a:p>
          <a:p>
            <a:r>
              <a:rPr lang="en-CA" sz="2400" dirty="0" smtClean="0"/>
              <a:t>Upadesha </a:t>
            </a:r>
            <a:endParaRPr lang="en-US"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48</a:t>
            </a:fld>
            <a:endParaRPr lang="en-US" dirty="0"/>
          </a:p>
        </p:txBody>
      </p:sp>
    </p:spTree>
    <p:extLst>
      <p:ext uri="{BB962C8B-B14F-4D97-AF65-F5344CB8AC3E}">
        <p14:creationId xmlns="" xmlns:p14="http://schemas.microsoft.com/office/powerpoint/2010/main" val="8784987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Kunju Swami</a:t>
            </a:r>
            <a:endParaRPr lang="en-US" sz="4000" b="1" dirty="0"/>
          </a:p>
        </p:txBody>
      </p:sp>
      <p:sp>
        <p:nvSpPr>
          <p:cNvPr id="3" name="Content Placeholder 2"/>
          <p:cNvSpPr>
            <a:spLocks noGrp="1"/>
          </p:cNvSpPr>
          <p:nvPr>
            <p:ph idx="1"/>
          </p:nvPr>
        </p:nvSpPr>
        <p:spPr>
          <a:xfrm>
            <a:off x="304800" y="1600200"/>
            <a:ext cx="8382000" cy="4876800"/>
          </a:xfrm>
        </p:spPr>
        <p:txBody>
          <a:bodyPr>
            <a:normAutofit fontScale="85000" lnSpcReduction="20000"/>
          </a:bodyPr>
          <a:lstStyle/>
          <a:p>
            <a:r>
              <a:rPr lang="en-US" dirty="0"/>
              <a:t>Both morning and evening, I would go and sit before Sri Bhagavan. </a:t>
            </a:r>
            <a:endParaRPr lang="en-US" dirty="0" smtClean="0"/>
          </a:p>
          <a:p>
            <a:pPr marL="0" indent="0">
              <a:buNone/>
            </a:pPr>
            <a:r>
              <a:rPr lang="en-US" dirty="0" smtClean="0"/>
              <a:t> </a:t>
            </a:r>
          </a:p>
          <a:p>
            <a:r>
              <a:rPr lang="en-US" dirty="0" smtClean="0"/>
              <a:t> Tamil </a:t>
            </a:r>
            <a:r>
              <a:rPr lang="en-US" i="1" dirty="0" smtClean="0"/>
              <a:t>parayana</a:t>
            </a:r>
            <a:r>
              <a:rPr lang="en-US" dirty="0" smtClean="0"/>
              <a:t>. How Kunju Swami made sure that Bhagavan talked to him everyday. </a:t>
            </a:r>
          </a:p>
          <a:p>
            <a:pPr>
              <a:buNone/>
            </a:pPr>
            <a:endParaRPr lang="en-US" dirty="0"/>
          </a:p>
          <a:p>
            <a:r>
              <a:rPr lang="en-US" dirty="0" smtClean="0"/>
              <a:t>Bhagavan’s handwriting in Kunjus note book.</a:t>
            </a:r>
          </a:p>
          <a:p>
            <a:endParaRPr lang="en-US" dirty="0"/>
          </a:p>
          <a:p>
            <a:r>
              <a:rPr lang="en-US" dirty="0" smtClean="0"/>
              <a:t>Kunju Swami </a:t>
            </a:r>
            <a:r>
              <a:rPr lang="en-US" dirty="0"/>
              <a:t>wanted to paste a picture of Arunachala </a:t>
            </a:r>
            <a:r>
              <a:rPr lang="en-US" dirty="0" smtClean="0"/>
              <a:t>in </a:t>
            </a:r>
            <a:r>
              <a:rPr lang="en-US" dirty="0"/>
              <a:t>the notebook. </a:t>
            </a:r>
            <a:r>
              <a:rPr lang="en-US" dirty="0" smtClean="0"/>
              <a:t>Bhagavan </a:t>
            </a:r>
            <a:r>
              <a:rPr lang="en-US" dirty="0"/>
              <a:t>came to know of this and drew a picture of Arunachala. </a:t>
            </a:r>
            <a:r>
              <a:rPr lang="en-US" dirty="0" smtClean="0"/>
              <a:t>It </a:t>
            </a:r>
            <a:r>
              <a:rPr lang="en-US" dirty="0"/>
              <a:t>is this picture that appears in the Mountain Path</a:t>
            </a:r>
            <a:endParaRPr lang="en-US"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49</a:t>
            </a:fld>
            <a:endParaRPr lang="en-US" dirty="0"/>
          </a:p>
        </p:txBody>
      </p:sp>
    </p:spTree>
    <p:extLst>
      <p:ext uri="{BB962C8B-B14F-4D97-AF65-F5344CB8AC3E}">
        <p14:creationId xmlns="" xmlns:p14="http://schemas.microsoft.com/office/powerpoint/2010/main" val="935405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Map of South India</a:t>
            </a:r>
            <a:endParaRPr lang="en-US" sz="4000" b="1" dirty="0"/>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600201" y="1290723"/>
            <a:ext cx="5048930" cy="5257851"/>
          </a:xfrm>
        </p:spPr>
      </p:pic>
      <p:sp>
        <p:nvSpPr>
          <p:cNvPr id="5" name="Slide Number Placeholder 4"/>
          <p:cNvSpPr>
            <a:spLocks noGrp="1"/>
          </p:cNvSpPr>
          <p:nvPr>
            <p:ph type="sldNum" sz="quarter" idx="12"/>
          </p:nvPr>
        </p:nvSpPr>
        <p:spPr/>
        <p:txBody>
          <a:bodyPr/>
          <a:lstStyle/>
          <a:p>
            <a:fld id="{12102807-61C3-4224-A505-661E95102FB5}" type="slidenum">
              <a:rPr lang="en-US" smtClean="0"/>
              <a:pPr/>
              <a:t>5</a:t>
            </a:fld>
            <a:endParaRPr lang="en-US" dirty="0"/>
          </a:p>
        </p:txBody>
      </p:sp>
      <p:pic>
        <p:nvPicPr>
          <p:cNvPr id="1026" name="Picture 2" descr="C:\Users\skumar\AppData\Local\Microsoft\Windows\Temporary Internet Files\Content.IE5\83OIN8S2\783px-Arrow_down_red.svg[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4349915"/>
            <a:ext cx="259779" cy="33973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4264196" y="4038600"/>
            <a:ext cx="1803507" cy="369332"/>
          </a:xfrm>
          <a:prstGeom prst="rect">
            <a:avLst/>
          </a:prstGeom>
          <a:noFill/>
        </p:spPr>
        <p:txBody>
          <a:bodyPr wrap="none" rtlCol="0">
            <a:spAutoFit/>
          </a:bodyPr>
          <a:lstStyle/>
          <a:p>
            <a:r>
              <a:rPr lang="en-CA" dirty="0" smtClean="0">
                <a:solidFill>
                  <a:srgbClr val="FF0000"/>
                </a:solidFill>
              </a:rPr>
              <a:t>Thiruvannamalai</a:t>
            </a:r>
            <a:r>
              <a:rPr lang="en-CA" dirty="0" smtClean="0"/>
              <a:t> </a:t>
            </a:r>
            <a:endParaRPr lang="en-US" dirty="0"/>
          </a:p>
        </p:txBody>
      </p:sp>
    </p:spTree>
    <p:extLst>
      <p:ext uri="{BB962C8B-B14F-4D97-AF65-F5344CB8AC3E}">
        <p14:creationId xmlns="" xmlns:p14="http://schemas.microsoft.com/office/powerpoint/2010/main" val="33156964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Kunju Swami</a:t>
            </a:r>
            <a:endParaRPr lang="en-US" sz="4000" b="1" dirty="0"/>
          </a:p>
        </p:txBody>
      </p:sp>
      <p:sp>
        <p:nvSpPr>
          <p:cNvPr id="3" name="Content Placeholder 2"/>
          <p:cNvSpPr>
            <a:spLocks noGrp="1"/>
          </p:cNvSpPr>
          <p:nvPr>
            <p:ph idx="1"/>
          </p:nvPr>
        </p:nvSpPr>
        <p:spPr>
          <a:xfrm>
            <a:off x="457200" y="1600200"/>
            <a:ext cx="8229600" cy="5105400"/>
          </a:xfrm>
        </p:spPr>
        <p:txBody>
          <a:bodyPr>
            <a:normAutofit/>
          </a:bodyPr>
          <a:lstStyle/>
          <a:p>
            <a:r>
              <a:rPr lang="en-CA" sz="2400" dirty="0" smtClean="0"/>
              <a:t>difficult </a:t>
            </a:r>
            <a:r>
              <a:rPr lang="en-CA" sz="2400" dirty="0"/>
              <a:t>problems concerning the A</a:t>
            </a:r>
            <a:r>
              <a:rPr lang="en-CA" sz="2400" dirty="0" smtClean="0"/>
              <a:t>shram management. </a:t>
            </a:r>
          </a:p>
          <a:p>
            <a:r>
              <a:rPr lang="en-CA" sz="2400" dirty="0" smtClean="0"/>
              <a:t>Kunju Swami worried about the reputation of Ashram</a:t>
            </a:r>
          </a:p>
          <a:p>
            <a:r>
              <a:rPr lang="en-CA" sz="2400" dirty="0" smtClean="0"/>
              <a:t>Kunju Swami just entered the old hall while other devotees were discussing this problem.</a:t>
            </a:r>
          </a:p>
          <a:p>
            <a:r>
              <a:rPr lang="en-CA" sz="2400" dirty="0" smtClean="0"/>
              <a:t>Bhagavan turned </a:t>
            </a:r>
            <a:r>
              <a:rPr lang="en-CA" sz="2400" dirty="0"/>
              <a:t>to </a:t>
            </a:r>
            <a:r>
              <a:rPr lang="en-CA" sz="2400" dirty="0" smtClean="0"/>
              <a:t>Kunju </a:t>
            </a:r>
          </a:p>
          <a:p>
            <a:pPr>
              <a:buNone/>
            </a:pPr>
            <a:r>
              <a:rPr lang="en-CA" sz="2400" dirty="0" smtClean="0"/>
              <a:t>    “why did you come </a:t>
            </a:r>
            <a:r>
              <a:rPr lang="en-CA" sz="2400" dirty="0"/>
              <a:t>in at this </a:t>
            </a:r>
            <a:r>
              <a:rPr lang="en-CA" sz="2400" dirty="0" smtClean="0"/>
              <a:t>time?  </a:t>
            </a:r>
            <a:r>
              <a:rPr lang="en-CA" sz="2400" dirty="0"/>
              <a:t>why </a:t>
            </a:r>
            <a:r>
              <a:rPr lang="en-CA" sz="2400" dirty="0" smtClean="0"/>
              <a:t>you are getting engaged in </a:t>
            </a:r>
            <a:r>
              <a:rPr lang="en-CA" sz="2400" dirty="0"/>
              <a:t>such </a:t>
            </a:r>
            <a:r>
              <a:rPr lang="en-CA" sz="2400" dirty="0" smtClean="0"/>
              <a:t>matters?”</a:t>
            </a:r>
          </a:p>
          <a:p>
            <a:pPr>
              <a:buNone/>
            </a:pPr>
            <a:r>
              <a:rPr lang="en-CA" sz="2400" dirty="0" smtClean="0"/>
              <a:t>     “what is your </a:t>
            </a:r>
            <a:r>
              <a:rPr lang="en-CA" sz="2400" dirty="0"/>
              <a:t>original </a:t>
            </a:r>
            <a:r>
              <a:rPr lang="en-CA" sz="2400" dirty="0" smtClean="0"/>
              <a:t>purpose of coming to Bhagavan?” </a:t>
            </a:r>
          </a:p>
          <a:p>
            <a:r>
              <a:rPr lang="en-CA" sz="2400" dirty="0" smtClean="0"/>
              <a:t>Kunju, </a:t>
            </a:r>
            <a:r>
              <a:rPr lang="en-CA" sz="2400" dirty="0"/>
              <a:t>“To receive Bhagavan’s Grace.” </a:t>
            </a:r>
            <a:endParaRPr lang="en-CA" sz="2400" dirty="0" smtClean="0"/>
          </a:p>
          <a:p>
            <a:pPr>
              <a:buNone/>
            </a:pPr>
            <a:r>
              <a:rPr lang="en-CA" sz="2400" dirty="0" smtClean="0"/>
              <a:t>    Bhagavan “Then </a:t>
            </a:r>
            <a:r>
              <a:rPr lang="en-CA" sz="2400" dirty="0"/>
              <a:t>occupy yourself with that only</a:t>
            </a:r>
            <a:r>
              <a:rPr lang="en-CA" sz="2400" dirty="0" smtClean="0"/>
              <a:t>.”</a:t>
            </a:r>
          </a:p>
          <a:p>
            <a:pPr marL="0" indent="0">
              <a:buNone/>
            </a:pPr>
            <a:r>
              <a:rPr lang="en-CA" sz="2400" dirty="0" smtClean="0"/>
              <a:t>       ….Maharshi Newsletter 2017</a:t>
            </a:r>
            <a:endParaRPr lang="en-US"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50</a:t>
            </a:fld>
            <a:endParaRPr lang="en-US" dirty="0"/>
          </a:p>
        </p:txBody>
      </p:sp>
    </p:spTree>
    <p:extLst>
      <p:ext uri="{BB962C8B-B14F-4D97-AF65-F5344CB8AC3E}">
        <p14:creationId xmlns="" xmlns:p14="http://schemas.microsoft.com/office/powerpoint/2010/main" val="34637692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Kunju Swami-Darlene conversations</a:t>
            </a:r>
            <a:endParaRPr lang="en-US" b="1" dirty="0"/>
          </a:p>
        </p:txBody>
      </p:sp>
      <p:sp>
        <p:nvSpPr>
          <p:cNvPr id="3" name="Content Placeholder 2"/>
          <p:cNvSpPr>
            <a:spLocks noGrp="1"/>
          </p:cNvSpPr>
          <p:nvPr>
            <p:ph idx="1"/>
          </p:nvPr>
        </p:nvSpPr>
        <p:spPr>
          <a:xfrm>
            <a:off x="304800" y="1600200"/>
            <a:ext cx="8534400" cy="5257800"/>
          </a:xfrm>
        </p:spPr>
        <p:txBody>
          <a:bodyPr>
            <a:normAutofit fontScale="77500" lnSpcReduction="20000"/>
          </a:bodyPr>
          <a:lstStyle/>
          <a:p>
            <a:r>
              <a:rPr lang="en-US" sz="3100" dirty="0" smtClean="0"/>
              <a:t>With Kunju Swami every talk was so natural and spontaneous even though we needed a translator. His joy and reverence for Bhagavan always came through. He often marveled at us “ foreigners” who never saw Bhagavan but were drawn by love to Him. He said we were like the honeybee, who went straight to the nectar.</a:t>
            </a:r>
          </a:p>
          <a:p>
            <a:pPr>
              <a:buNone/>
            </a:pPr>
            <a:endParaRPr lang="en-US" sz="3100" dirty="0" smtClean="0"/>
          </a:p>
          <a:p>
            <a:pPr>
              <a:buNone/>
            </a:pPr>
            <a:endParaRPr lang="en-US" sz="3100" dirty="0" smtClean="0"/>
          </a:p>
          <a:p>
            <a:r>
              <a:rPr lang="en-US" sz="3100" dirty="0" smtClean="0"/>
              <a:t>Life was absolutely spontaneous.  Bhagavan's instruction was </a:t>
            </a:r>
          </a:p>
          <a:p>
            <a:pPr>
              <a:buNone/>
            </a:pPr>
            <a:r>
              <a:rPr lang="en-US" sz="3100" dirty="0" smtClean="0"/>
              <a:t>    “Go to sleep when the body requires it. When awake, engage yourself in sadhana</a:t>
            </a:r>
            <a:r>
              <a:rPr lang="en-US" sz="3100" i="1" dirty="0" smtClean="0"/>
              <a:t>. </a:t>
            </a:r>
            <a:r>
              <a:rPr lang="en-US" sz="3100" dirty="0" smtClean="0"/>
              <a:t>Do not even think whether it is day or night. Do not doze off pretending to do meditation. Be sincere and whole hearted in sadhana as well as sleep”</a:t>
            </a:r>
          </a:p>
          <a:p>
            <a:pPr>
              <a:buNone/>
            </a:pPr>
            <a:r>
              <a:rPr lang="en-US" sz="3100" dirty="0" smtClean="0"/>
              <a:t>….Mountain Path 1979</a:t>
            </a:r>
            <a:r>
              <a:rPr lang="en-US" dirty="0" smtClean="0"/>
              <a:t/>
            </a:r>
            <a:br>
              <a:rPr lang="en-US" dirty="0" smtClean="0"/>
            </a:br>
            <a:r>
              <a:rPr lang="en-US" dirty="0" smtClean="0"/>
              <a:t> </a:t>
            </a:r>
            <a:br>
              <a:rPr lang="en-US" dirty="0" smtClean="0"/>
            </a:b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51</a:t>
            </a:fld>
            <a:endParaRPr lang="en-US" dirty="0"/>
          </a:p>
        </p:txBody>
      </p:sp>
    </p:spTree>
    <p:extLst>
      <p:ext uri="{BB962C8B-B14F-4D97-AF65-F5344CB8AC3E}">
        <p14:creationId xmlns="" xmlns:p14="http://schemas.microsoft.com/office/powerpoint/2010/main" val="20936887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Kunju Swami-Darlene conversations</a:t>
            </a:r>
            <a:endParaRPr lang="en-US" dirty="0"/>
          </a:p>
        </p:txBody>
      </p:sp>
      <p:sp>
        <p:nvSpPr>
          <p:cNvPr id="6" name="Slide Number Placeholder 5"/>
          <p:cNvSpPr>
            <a:spLocks noGrp="1"/>
          </p:cNvSpPr>
          <p:nvPr>
            <p:ph type="sldNum" sz="quarter" idx="12"/>
          </p:nvPr>
        </p:nvSpPr>
        <p:spPr/>
        <p:txBody>
          <a:bodyPr/>
          <a:lstStyle/>
          <a:p>
            <a:fld id="{12102807-61C3-4224-A505-661E95102FB5}" type="slidenum">
              <a:rPr lang="en-US" smtClean="0"/>
              <a:pPr/>
              <a:t>52</a:t>
            </a:fld>
            <a:endParaRPr lang="en-US" dirty="0"/>
          </a:p>
        </p:txBody>
      </p:sp>
      <p:sp>
        <p:nvSpPr>
          <p:cNvPr id="5" name="TextBox 4"/>
          <p:cNvSpPr txBox="1"/>
          <p:nvPr/>
        </p:nvSpPr>
        <p:spPr>
          <a:xfrm>
            <a:off x="304800" y="1828800"/>
            <a:ext cx="8458200" cy="4801314"/>
          </a:xfrm>
          <a:prstGeom prst="rect">
            <a:avLst/>
          </a:prstGeom>
          <a:noFill/>
        </p:spPr>
        <p:txBody>
          <a:bodyPr wrap="square" rtlCol="0">
            <a:spAutoFit/>
          </a:bodyPr>
          <a:lstStyle/>
          <a:p>
            <a:pPr>
              <a:buFont typeface="Arial" pitchFamily="34" charset="0"/>
              <a:buChar char="•"/>
            </a:pPr>
            <a:r>
              <a:rPr lang="en-US" sz="2400" dirty="0" smtClean="0"/>
              <a:t>  Kunju “If thoughts arise while doing Pradakshina, </a:t>
            </a:r>
          </a:p>
          <a:p>
            <a:r>
              <a:rPr lang="en-US" sz="2400" dirty="0" smtClean="0"/>
              <a:t>                what are we to do?”</a:t>
            </a:r>
          </a:p>
          <a:p>
            <a:endParaRPr lang="en-US" sz="2400" dirty="0" smtClean="0"/>
          </a:p>
          <a:p>
            <a:r>
              <a:rPr lang="en-US" sz="2400" dirty="0" smtClean="0"/>
              <a:t>   Bhagavan “ Just do nothing. Ignore them. Keep yourself away </a:t>
            </a:r>
          </a:p>
          <a:p>
            <a:r>
              <a:rPr lang="en-US" sz="2400" dirty="0" smtClean="0"/>
              <a:t>        from them, as you automatically do when a donkey or dog  </a:t>
            </a:r>
          </a:p>
          <a:p>
            <a:r>
              <a:rPr lang="en-US" sz="2400" dirty="0" smtClean="0"/>
              <a:t>       crosses you while walking around the hill. If you ignore them,  </a:t>
            </a:r>
          </a:p>
          <a:p>
            <a:r>
              <a:rPr lang="en-US" sz="2400" dirty="0" smtClean="0"/>
              <a:t>       they will get away of their own accord”</a:t>
            </a:r>
          </a:p>
          <a:p>
            <a:endParaRPr lang="en-US" sz="2400" dirty="0" smtClean="0"/>
          </a:p>
          <a:p>
            <a:pPr>
              <a:buFont typeface="Arial" pitchFamily="34" charset="0"/>
              <a:buChar char="•"/>
            </a:pPr>
            <a:r>
              <a:rPr lang="en-US" sz="2400" dirty="0" smtClean="0"/>
              <a:t> Darlene’s comment</a:t>
            </a:r>
          </a:p>
          <a:p>
            <a:endParaRPr lang="en-US" sz="2400" dirty="0" smtClean="0"/>
          </a:p>
          <a:p>
            <a:endParaRPr lang="en-US" sz="2400" dirty="0" smtClean="0"/>
          </a:p>
          <a:p>
            <a:r>
              <a:rPr lang="en-US" sz="2400" dirty="0" smtClean="0"/>
              <a:t>….Mountain Path 1979</a:t>
            </a:r>
          </a:p>
          <a:p>
            <a:endParaRPr lang="en-US" dirty="0" smtClean="0"/>
          </a:p>
        </p:txBody>
      </p:sp>
    </p:spTree>
    <p:extLst>
      <p:ext uri="{BB962C8B-B14F-4D97-AF65-F5344CB8AC3E}">
        <p14:creationId xmlns="" xmlns:p14="http://schemas.microsoft.com/office/powerpoint/2010/main" val="4695712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3282644" y="3352800"/>
            <a:ext cx="5861356" cy="34048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3962400" y="1752600"/>
            <a:ext cx="4466287" cy="1077218"/>
          </a:xfrm>
          <a:prstGeom prst="rect">
            <a:avLst/>
          </a:prstGeom>
          <a:noFill/>
        </p:spPr>
        <p:txBody>
          <a:bodyPr wrap="none" rtlCol="0">
            <a:spAutoFit/>
          </a:bodyPr>
          <a:lstStyle/>
          <a:p>
            <a:r>
              <a:rPr lang="en-CA" sz="3200" dirty="0" smtClean="0"/>
              <a:t>Lead role in establishing </a:t>
            </a:r>
          </a:p>
          <a:p>
            <a:r>
              <a:rPr lang="en-CA" sz="3200" dirty="0" smtClean="0"/>
              <a:t>Tamil Parayana at Ashram</a:t>
            </a:r>
            <a:endParaRPr lang="en-US" sz="3200" dirty="0"/>
          </a:p>
        </p:txBody>
      </p:sp>
      <p:sp>
        <p:nvSpPr>
          <p:cNvPr id="5" name="Slide Number Placeholder 4"/>
          <p:cNvSpPr>
            <a:spLocks noGrp="1"/>
          </p:cNvSpPr>
          <p:nvPr>
            <p:ph type="sldNum" sz="quarter" idx="12"/>
          </p:nvPr>
        </p:nvSpPr>
        <p:spPr/>
        <p:txBody>
          <a:bodyPr/>
          <a:lstStyle/>
          <a:p>
            <a:fld id="{12102807-61C3-4224-A505-661E95102FB5}" type="slidenum">
              <a:rPr lang="en-US" smtClean="0"/>
              <a:pPr/>
              <a:t>53</a:t>
            </a:fld>
            <a:endParaRPr lang="en-US" dirty="0"/>
          </a:p>
        </p:txBody>
      </p:sp>
      <p:pic>
        <p:nvPicPr>
          <p:cNvPr id="2050" name="Picture 2" descr="J:\Ramana database\Kunju Swami\kunju swami _  reading.tif"/>
          <p:cNvPicPr>
            <a:picLocks noChangeAspect="1" noChangeArrowheads="1"/>
          </p:cNvPicPr>
          <p:nvPr/>
        </p:nvPicPr>
        <p:blipFill>
          <a:blip r:embed="rId3"/>
          <a:srcRect/>
          <a:stretch>
            <a:fillRect/>
          </a:stretch>
        </p:blipFill>
        <p:spPr bwMode="auto">
          <a:xfrm>
            <a:off x="152400" y="228600"/>
            <a:ext cx="3276600" cy="4629948"/>
          </a:xfrm>
          <a:prstGeom prst="rect">
            <a:avLst/>
          </a:prstGeom>
          <a:noFill/>
        </p:spPr>
      </p:pic>
    </p:spTree>
    <p:extLst>
      <p:ext uri="{BB962C8B-B14F-4D97-AF65-F5344CB8AC3E}">
        <p14:creationId xmlns="" xmlns:p14="http://schemas.microsoft.com/office/powerpoint/2010/main" val="17257037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Kunju Swami</a:t>
            </a:r>
            <a:endParaRPr lang="en-US" sz="4000" b="1" dirty="0"/>
          </a:p>
        </p:txBody>
      </p:sp>
      <p:sp>
        <p:nvSpPr>
          <p:cNvPr id="3" name="Content Placeholder 2"/>
          <p:cNvSpPr>
            <a:spLocks noGrp="1"/>
          </p:cNvSpPr>
          <p:nvPr>
            <p:ph idx="1"/>
          </p:nvPr>
        </p:nvSpPr>
        <p:spPr/>
        <p:txBody>
          <a:bodyPr>
            <a:normAutofit fontScale="92500" lnSpcReduction="10000"/>
          </a:bodyPr>
          <a:lstStyle/>
          <a:p>
            <a:r>
              <a:rPr lang="en-CA" sz="2400" dirty="0" smtClean="0"/>
              <a:t>Last days at Ashram</a:t>
            </a:r>
          </a:p>
          <a:p>
            <a:r>
              <a:rPr lang="en-CA" sz="2400" dirty="0" smtClean="0"/>
              <a:t>When </a:t>
            </a:r>
            <a:r>
              <a:rPr lang="en-CA" sz="2400" dirty="0"/>
              <a:t>admirers invited him to visit their </a:t>
            </a:r>
            <a:r>
              <a:rPr lang="en-CA" sz="2400" dirty="0" smtClean="0"/>
              <a:t>native places</a:t>
            </a:r>
            <a:r>
              <a:rPr lang="en-CA" sz="2400" dirty="0"/>
              <a:t>, he squarely rejected them all, saying, "</a:t>
            </a:r>
            <a:r>
              <a:rPr lang="en-CA" sz="2400" dirty="0" smtClean="0"/>
              <a:t>I have </a:t>
            </a:r>
            <a:r>
              <a:rPr lang="en-CA" sz="2400" dirty="0"/>
              <a:t>taken </a:t>
            </a:r>
            <a:r>
              <a:rPr lang="en-CA" sz="2400" i="1" dirty="0"/>
              <a:t>marana </a:t>
            </a:r>
            <a:r>
              <a:rPr lang="en-CA" sz="2400" i="1" dirty="0" smtClean="0"/>
              <a:t>sannyasa”</a:t>
            </a:r>
          </a:p>
          <a:p>
            <a:endParaRPr lang="en-CA" sz="2400" i="1" dirty="0"/>
          </a:p>
          <a:p>
            <a:r>
              <a:rPr lang="en-CA" sz="2400" dirty="0" smtClean="0"/>
              <a:t>Never complained about anything</a:t>
            </a:r>
          </a:p>
          <a:p>
            <a:pPr marL="0" indent="0">
              <a:buNone/>
            </a:pPr>
            <a:endParaRPr lang="en-CA" sz="2400" dirty="0" smtClean="0"/>
          </a:p>
          <a:p>
            <a:r>
              <a:rPr lang="en-CA" sz="2400" dirty="0"/>
              <a:t>On his last night, he asked his attendants </a:t>
            </a:r>
            <a:r>
              <a:rPr lang="en-CA" sz="2400" dirty="0" smtClean="0"/>
              <a:t>to help </a:t>
            </a:r>
            <a:r>
              <a:rPr lang="en-CA" sz="2400" dirty="0"/>
              <a:t>him sit in padmasana. “I am going to meditate,” he declared. He remained in deep meditation while his attendants slept. After two hours, when they awoke and touched him, his body was cold. He had passed away in that silence. </a:t>
            </a:r>
            <a:r>
              <a:rPr lang="en-CA" sz="2400" dirty="0" smtClean="0"/>
              <a:t>Samadhi shrine at Ashram compound </a:t>
            </a:r>
          </a:p>
          <a:p>
            <a:pPr marL="0" indent="0">
              <a:buNone/>
            </a:pPr>
            <a:endParaRPr lang="en-CA" sz="2400" dirty="0" smtClean="0"/>
          </a:p>
          <a:p>
            <a:r>
              <a:rPr lang="en-CA" sz="2400" dirty="0" smtClean="0"/>
              <a:t>7 August 1992 at 96 Years; 70 years at Ramanashramam</a:t>
            </a:r>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54</a:t>
            </a:fld>
            <a:endParaRPr lang="en-US" dirty="0"/>
          </a:p>
        </p:txBody>
      </p:sp>
    </p:spTree>
    <p:extLst>
      <p:ext uri="{BB962C8B-B14F-4D97-AF65-F5344CB8AC3E}">
        <p14:creationId xmlns="" xmlns:p14="http://schemas.microsoft.com/office/powerpoint/2010/main" val="2244583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Kunju Swami</a:t>
            </a:r>
            <a:endParaRPr lang="en-US" sz="4000" b="1" dirty="0"/>
          </a:p>
        </p:txBody>
      </p:sp>
      <p:sp>
        <p:nvSpPr>
          <p:cNvPr id="3" name="Content Placeholder 2"/>
          <p:cNvSpPr>
            <a:spLocks noGrp="1"/>
          </p:cNvSpPr>
          <p:nvPr>
            <p:ph idx="1"/>
          </p:nvPr>
        </p:nvSpPr>
        <p:spPr/>
        <p:txBody>
          <a:bodyPr/>
          <a:lstStyle/>
          <a:p>
            <a:pPr>
              <a:buNone/>
            </a:pP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55</a:t>
            </a:fld>
            <a:endParaRPr lang="en-US" dirty="0"/>
          </a:p>
        </p:txBody>
      </p:sp>
      <p:pic>
        <p:nvPicPr>
          <p:cNvPr id="1026" name="Picture 2" descr="J:\Ramana database\Kunju Swami\kunju swami _ dennis hartel.tif"/>
          <p:cNvPicPr>
            <a:picLocks noChangeAspect="1" noChangeArrowheads="1"/>
          </p:cNvPicPr>
          <p:nvPr/>
        </p:nvPicPr>
        <p:blipFill>
          <a:blip r:embed="rId2"/>
          <a:srcRect/>
          <a:stretch>
            <a:fillRect/>
          </a:stretch>
        </p:blipFill>
        <p:spPr bwMode="auto">
          <a:xfrm>
            <a:off x="838200" y="1371600"/>
            <a:ext cx="7485921" cy="4800600"/>
          </a:xfrm>
          <a:prstGeom prst="rect">
            <a:avLst/>
          </a:prstGeom>
          <a:noFill/>
        </p:spPr>
      </p:pic>
    </p:spTree>
    <p:extLst>
      <p:ext uri="{BB962C8B-B14F-4D97-AF65-F5344CB8AC3E}">
        <p14:creationId xmlns="" xmlns:p14="http://schemas.microsoft.com/office/powerpoint/2010/main" val="20013370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Ramakrishna Swami</a:t>
            </a:r>
            <a:endParaRPr lang="en-US" sz="4000" b="1"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56</a:t>
            </a:fld>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066800" y="1524000"/>
            <a:ext cx="6602330" cy="49458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0373621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Ramakrishna Swami</a:t>
            </a:r>
            <a:endParaRPr lang="en-US" sz="4000" b="1" dirty="0"/>
          </a:p>
        </p:txBody>
      </p:sp>
      <p:sp>
        <p:nvSpPr>
          <p:cNvPr id="3" name="Content Placeholder 2"/>
          <p:cNvSpPr>
            <a:spLocks noGrp="1"/>
          </p:cNvSpPr>
          <p:nvPr>
            <p:ph idx="1"/>
          </p:nvPr>
        </p:nvSpPr>
        <p:spPr>
          <a:xfrm>
            <a:off x="457200" y="1600200"/>
            <a:ext cx="8229600" cy="4800600"/>
          </a:xfrm>
        </p:spPr>
        <p:txBody>
          <a:bodyPr>
            <a:normAutofit fontScale="55000" lnSpcReduction="20000"/>
          </a:bodyPr>
          <a:lstStyle/>
          <a:p>
            <a:r>
              <a:rPr lang="en-CA" sz="3400" dirty="0" smtClean="0"/>
              <a:t>Came to Bhagavan just before Kunju Swami</a:t>
            </a:r>
          </a:p>
          <a:p>
            <a:endParaRPr lang="en-CA" sz="3400" dirty="0" smtClean="0"/>
          </a:p>
          <a:p>
            <a:r>
              <a:rPr lang="en-CA" sz="3400" dirty="0" smtClean="0"/>
              <a:t>Served Ashram in stores and gardens .</a:t>
            </a:r>
          </a:p>
          <a:p>
            <a:endParaRPr lang="en-CA" sz="3400" dirty="0" smtClean="0"/>
          </a:p>
          <a:p>
            <a:r>
              <a:rPr lang="en-US" sz="3400" dirty="0"/>
              <a:t>Present at </a:t>
            </a:r>
            <a:r>
              <a:rPr lang="en-US" sz="3400" dirty="0" smtClean="0"/>
              <a:t>Mother’s </a:t>
            </a:r>
            <a:r>
              <a:rPr lang="en-US" sz="3400" dirty="0"/>
              <a:t>Samadhi and carried the </a:t>
            </a:r>
            <a:r>
              <a:rPr lang="en-US" sz="3400" dirty="0" smtClean="0"/>
              <a:t>sacred </a:t>
            </a:r>
            <a:r>
              <a:rPr lang="en-US" sz="3400" dirty="0"/>
              <a:t>body </a:t>
            </a:r>
            <a:r>
              <a:rPr lang="en-US" sz="3400" dirty="0" smtClean="0"/>
              <a:t>down to Samadhi site</a:t>
            </a:r>
            <a:endParaRPr lang="en-US" sz="3400" dirty="0"/>
          </a:p>
          <a:p>
            <a:pPr marL="0" indent="0">
              <a:buNone/>
            </a:pPr>
            <a:endParaRPr lang="en-CA" sz="3400" dirty="0" smtClean="0"/>
          </a:p>
          <a:p>
            <a:r>
              <a:rPr lang="en-CA" sz="3400" dirty="0" smtClean="0"/>
              <a:t>Used to have epilepsy since childhood and had one while at Ashram</a:t>
            </a:r>
          </a:p>
          <a:p>
            <a:endParaRPr lang="en-CA" sz="3400" dirty="0" smtClean="0"/>
          </a:p>
          <a:p>
            <a:pPr marL="0" indent="0">
              <a:buNone/>
            </a:pPr>
            <a:r>
              <a:rPr lang="en-CA" sz="3400" dirty="0" smtClean="0"/>
              <a:t>    Bhagavan </a:t>
            </a:r>
            <a:r>
              <a:rPr lang="en-CA" sz="3400" dirty="0"/>
              <a:t>enquired, “Hey, Ramakrishna! How did you feel?” </a:t>
            </a:r>
            <a:endParaRPr lang="en-CA" sz="3400" dirty="0" smtClean="0"/>
          </a:p>
          <a:p>
            <a:endParaRPr lang="en-CA" sz="3400" dirty="0" smtClean="0"/>
          </a:p>
          <a:p>
            <a:pPr marL="0" indent="0">
              <a:buNone/>
            </a:pPr>
            <a:r>
              <a:rPr lang="en-CA" sz="3400" dirty="0" smtClean="0"/>
              <a:t>     Ramakrishna  “</a:t>
            </a:r>
            <a:r>
              <a:rPr lang="en-CA" sz="3400" dirty="0"/>
              <a:t>Bhagavan</a:t>
            </a:r>
            <a:r>
              <a:rPr lang="en-CA" sz="3400" dirty="0" smtClean="0"/>
              <a:t>, </a:t>
            </a:r>
            <a:r>
              <a:rPr lang="en-CA" sz="3400" dirty="0"/>
              <a:t>I lost consciousness of the body and the surroundings. I knew nothing.” </a:t>
            </a:r>
            <a:endParaRPr lang="en-CA" sz="3400" dirty="0" smtClean="0"/>
          </a:p>
          <a:p>
            <a:pPr marL="0" indent="0">
              <a:buNone/>
            </a:pPr>
            <a:endParaRPr lang="en-CA" sz="3400" dirty="0" smtClean="0"/>
          </a:p>
          <a:p>
            <a:pPr marL="0" indent="0">
              <a:buNone/>
            </a:pPr>
            <a:r>
              <a:rPr lang="en-CA" sz="3400" dirty="0" smtClean="0"/>
              <a:t> Bhagavan   “</a:t>
            </a:r>
            <a:r>
              <a:rPr lang="en-CA" sz="3400" dirty="0"/>
              <a:t>No, no; it should not be like that. You should hold on to the inner awareness all the time. Even if you lose </a:t>
            </a:r>
            <a:r>
              <a:rPr lang="en-CA" sz="3400" dirty="0" smtClean="0"/>
              <a:t>outward consciousness, </a:t>
            </a:r>
            <a:r>
              <a:rPr lang="en-CA" sz="3400" dirty="0"/>
              <a:t>you should never let go of </a:t>
            </a:r>
            <a:r>
              <a:rPr lang="en-CA" sz="3400" dirty="0" smtClean="0"/>
              <a:t>inward awareness.” </a:t>
            </a:r>
          </a:p>
          <a:p>
            <a:pPr marL="0" indent="0">
              <a:buNone/>
            </a:pPr>
            <a:endParaRPr lang="en-CA" sz="3400" dirty="0" smtClean="0"/>
          </a:p>
          <a:p>
            <a:pPr>
              <a:buNone/>
            </a:pPr>
            <a:endParaRPr lang="en-CA"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57</a:t>
            </a:fld>
            <a:endParaRPr lang="en-US" dirty="0"/>
          </a:p>
        </p:txBody>
      </p:sp>
    </p:spTree>
    <p:extLst>
      <p:ext uri="{BB962C8B-B14F-4D97-AF65-F5344CB8AC3E}">
        <p14:creationId xmlns="" xmlns:p14="http://schemas.microsoft.com/office/powerpoint/2010/main" val="25148952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Ramakrishna Swami</a:t>
            </a:r>
            <a:endParaRPr lang="en-US" sz="4000" b="1" dirty="0"/>
          </a:p>
        </p:txBody>
      </p:sp>
      <p:sp>
        <p:nvSpPr>
          <p:cNvPr id="3" name="Content Placeholder 2"/>
          <p:cNvSpPr>
            <a:spLocks noGrp="1"/>
          </p:cNvSpPr>
          <p:nvPr>
            <p:ph idx="1"/>
          </p:nvPr>
        </p:nvSpPr>
        <p:spPr>
          <a:xfrm>
            <a:off x="457200" y="1600200"/>
            <a:ext cx="8229600" cy="4953000"/>
          </a:xfrm>
        </p:spPr>
        <p:txBody>
          <a:bodyPr>
            <a:normAutofit/>
          </a:bodyPr>
          <a:lstStyle/>
          <a:p>
            <a:r>
              <a:rPr lang="en-CA" dirty="0" smtClean="0"/>
              <a:t>Robbers incident at Ramanashramam 1924</a:t>
            </a:r>
          </a:p>
          <a:p>
            <a:r>
              <a:rPr lang="en-GB" sz="1700" dirty="0" smtClean="0"/>
              <a:t> Kunju </a:t>
            </a:r>
            <a:r>
              <a:rPr lang="en-GB" sz="1700" dirty="0"/>
              <a:t>began to use threats </a:t>
            </a:r>
            <a:r>
              <a:rPr lang="en-GB" sz="1700" dirty="0" smtClean="0"/>
              <a:t>and tried </a:t>
            </a:r>
            <a:r>
              <a:rPr lang="en-GB" sz="1700" dirty="0"/>
              <a:t>to go out </a:t>
            </a:r>
            <a:r>
              <a:rPr lang="en-GB" sz="1700" dirty="0" smtClean="0"/>
              <a:t>to </a:t>
            </a:r>
            <a:r>
              <a:rPr lang="en-GB" sz="1700" dirty="0"/>
              <a:t>face the thieves. </a:t>
            </a:r>
            <a:endParaRPr lang="en-GB" sz="1700" dirty="0" smtClean="0"/>
          </a:p>
          <a:p>
            <a:pPr>
              <a:buNone/>
            </a:pPr>
            <a:r>
              <a:rPr lang="en-GB" sz="1700" dirty="0" smtClean="0"/>
              <a:t>       Bhagavan  </a:t>
            </a:r>
            <a:r>
              <a:rPr lang="en-GB" sz="1700" dirty="0"/>
              <a:t>“Let these </a:t>
            </a:r>
            <a:r>
              <a:rPr lang="en-GB" sz="1700" dirty="0" smtClean="0"/>
              <a:t>thieves </a:t>
            </a:r>
            <a:r>
              <a:rPr lang="en-GB" sz="1700" dirty="0"/>
              <a:t>play their </a:t>
            </a:r>
            <a:r>
              <a:rPr lang="en-GB" sz="1700" i="1" dirty="0" smtClean="0"/>
              <a:t>Dharma</a:t>
            </a:r>
            <a:r>
              <a:rPr lang="en-GB" sz="1700" dirty="0" smtClean="0"/>
              <a:t>; </a:t>
            </a:r>
            <a:r>
              <a:rPr lang="en-GB" sz="1700" dirty="0"/>
              <a:t>we shall stick to ours. Let them do what they like; it is for us to bear and forbear. Let us not </a:t>
            </a:r>
            <a:r>
              <a:rPr lang="en-GB" sz="1700" dirty="0" smtClean="0"/>
              <a:t>interfere </a:t>
            </a:r>
            <a:r>
              <a:rPr lang="en-GB" sz="1700" dirty="0"/>
              <a:t>with </a:t>
            </a:r>
            <a:r>
              <a:rPr lang="en-GB" sz="1700" dirty="0" smtClean="0"/>
              <a:t>them”</a:t>
            </a:r>
          </a:p>
          <a:p>
            <a:pPr>
              <a:buNone/>
            </a:pPr>
            <a:endParaRPr lang="en-GB" sz="1700" dirty="0" smtClean="0"/>
          </a:p>
          <a:p>
            <a:r>
              <a:rPr lang="en-GB" sz="1700" dirty="0" smtClean="0"/>
              <a:t>Ramakrishna asked </a:t>
            </a:r>
            <a:r>
              <a:rPr lang="en-GB" sz="1700" dirty="0"/>
              <a:t>the thieves not to create unnecessary </a:t>
            </a:r>
            <a:r>
              <a:rPr lang="en-GB" sz="1700" dirty="0" smtClean="0"/>
              <a:t>trouble. </a:t>
            </a:r>
          </a:p>
          <a:p>
            <a:pPr>
              <a:buNone/>
            </a:pPr>
            <a:r>
              <a:rPr lang="en-GB" sz="1700" dirty="0" smtClean="0"/>
              <a:t>       Bhagavan wanted  to make sure the </a:t>
            </a:r>
            <a:r>
              <a:rPr lang="en-GB" sz="1700" dirty="0"/>
              <a:t>sickly dog Karuppan </a:t>
            </a:r>
            <a:r>
              <a:rPr lang="en-GB" sz="1700" dirty="0" smtClean="0"/>
              <a:t>‘s safety.</a:t>
            </a:r>
          </a:p>
          <a:p>
            <a:pPr>
              <a:buNone/>
            </a:pPr>
            <a:r>
              <a:rPr lang="en-GB" sz="1700" dirty="0" smtClean="0"/>
              <a:t>       Bhagavan received </a:t>
            </a:r>
            <a:r>
              <a:rPr lang="en-GB" sz="1700" dirty="0"/>
              <a:t>a blow on his left thigh, and at once said</a:t>
            </a:r>
            <a:r>
              <a:rPr lang="en-GB" sz="1700" dirty="0" smtClean="0"/>
              <a:t>,</a:t>
            </a:r>
          </a:p>
          <a:p>
            <a:pPr>
              <a:buNone/>
            </a:pPr>
            <a:r>
              <a:rPr lang="en-GB" sz="1700" dirty="0" smtClean="0"/>
              <a:t>      </a:t>
            </a:r>
            <a:r>
              <a:rPr lang="en-GB" sz="1700" dirty="0"/>
              <a:t>“If you are not satisfied yet, you may strike the other leg also</a:t>
            </a:r>
            <a:r>
              <a:rPr lang="en-GB" sz="1700" dirty="0" smtClean="0"/>
              <a:t>.”</a:t>
            </a:r>
          </a:p>
          <a:p>
            <a:r>
              <a:rPr lang="en-GB" sz="1700" dirty="0" smtClean="0"/>
              <a:t>Bhagavan  “received </a:t>
            </a:r>
            <a:r>
              <a:rPr lang="en-GB" sz="1700" dirty="0"/>
              <a:t>adequate </a:t>
            </a:r>
            <a:r>
              <a:rPr lang="en-GB" sz="1700" i="1" dirty="0" smtClean="0"/>
              <a:t>pooja</a:t>
            </a:r>
            <a:r>
              <a:rPr lang="en-GB" sz="1700" dirty="0" smtClean="0"/>
              <a:t>”</a:t>
            </a:r>
          </a:p>
          <a:p>
            <a:r>
              <a:rPr lang="en-GB" sz="1700" dirty="0" smtClean="0"/>
              <a:t>Consoled Ramakrishna</a:t>
            </a:r>
          </a:p>
          <a:p>
            <a:pPr>
              <a:buNone/>
            </a:pPr>
            <a:r>
              <a:rPr lang="en-GB" sz="1700" dirty="0" smtClean="0"/>
              <a:t>      “</a:t>
            </a:r>
            <a:r>
              <a:rPr lang="en-GB" sz="1700" dirty="0"/>
              <a:t>If you go and strike them some may die. That will be a matter for which the world will justly blame not the thieves, but </a:t>
            </a:r>
            <a:r>
              <a:rPr lang="en-GB" sz="1700" i="1" dirty="0"/>
              <a:t>us</a:t>
            </a:r>
            <a:r>
              <a:rPr lang="en-GB" sz="1700" dirty="0"/>
              <a:t>. These are only misguided men. </a:t>
            </a:r>
            <a:r>
              <a:rPr lang="en-GB" sz="1700" dirty="0" smtClean="0"/>
              <a:t>But </a:t>
            </a:r>
            <a:r>
              <a:rPr lang="en-GB" sz="1700" dirty="0"/>
              <a:t>let </a:t>
            </a:r>
            <a:r>
              <a:rPr lang="en-GB" sz="1700" i="1" dirty="0"/>
              <a:t>us</a:t>
            </a:r>
            <a:r>
              <a:rPr lang="en-GB" sz="1700" dirty="0"/>
              <a:t> note what is right and stick to it. Sometimes your teeth suddenly bite your own tongue; do you knock them out in </a:t>
            </a:r>
            <a:r>
              <a:rPr lang="en-GB" sz="1700" dirty="0" smtClean="0"/>
              <a:t>consequence?”</a:t>
            </a:r>
            <a:endParaRPr lang="en-US" sz="17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58</a:t>
            </a:fld>
            <a:endParaRPr lang="en-US" dirty="0"/>
          </a:p>
        </p:txBody>
      </p:sp>
    </p:spTree>
    <p:extLst>
      <p:ext uri="{BB962C8B-B14F-4D97-AF65-F5344CB8AC3E}">
        <p14:creationId xmlns="" xmlns:p14="http://schemas.microsoft.com/office/powerpoint/2010/main" val="33331949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Ramakrishna Swami</a:t>
            </a:r>
            <a:endParaRPr lang="en-US" sz="4000" b="1" dirty="0"/>
          </a:p>
        </p:txBody>
      </p:sp>
      <p:sp>
        <p:nvSpPr>
          <p:cNvPr id="3" name="Content Placeholder 2"/>
          <p:cNvSpPr>
            <a:spLocks noGrp="1"/>
          </p:cNvSpPr>
          <p:nvPr>
            <p:ph idx="1"/>
          </p:nvPr>
        </p:nvSpPr>
        <p:spPr>
          <a:xfrm>
            <a:off x="228600" y="1600200"/>
            <a:ext cx="8915400" cy="4876800"/>
          </a:xfrm>
        </p:spPr>
        <p:txBody>
          <a:bodyPr>
            <a:noAutofit/>
          </a:bodyPr>
          <a:lstStyle/>
          <a:p>
            <a:r>
              <a:rPr lang="en-US" sz="2000" dirty="0" smtClean="0"/>
              <a:t>Ramakrishnaswami </a:t>
            </a:r>
            <a:r>
              <a:rPr lang="en-US" sz="2000" dirty="0"/>
              <a:t>decided to do </a:t>
            </a:r>
            <a:r>
              <a:rPr lang="en-US" sz="2000" i="1" dirty="0"/>
              <a:t>tapas</a:t>
            </a:r>
            <a:r>
              <a:rPr lang="en-US" sz="2000" dirty="0"/>
              <a:t> at Virupaksha Cave. </a:t>
            </a:r>
            <a:endParaRPr lang="en-US" sz="2000" dirty="0" smtClean="0"/>
          </a:p>
          <a:p>
            <a:endParaRPr lang="en-US" sz="2000" dirty="0" smtClean="0"/>
          </a:p>
          <a:p>
            <a:r>
              <a:rPr lang="en-US" sz="2000" dirty="0" smtClean="0"/>
              <a:t>4</a:t>
            </a:r>
            <a:r>
              <a:rPr lang="en-US" sz="2000" baseline="30000" dirty="0" smtClean="0"/>
              <a:t>th</a:t>
            </a:r>
            <a:r>
              <a:rPr lang="en-US" sz="2000" dirty="0" smtClean="0"/>
              <a:t>  </a:t>
            </a:r>
            <a:r>
              <a:rPr lang="en-US" sz="2000" dirty="0"/>
              <a:t>day he had a </a:t>
            </a:r>
            <a:r>
              <a:rPr lang="en-US" sz="2000" dirty="0" smtClean="0"/>
              <a:t>visions. He could </a:t>
            </a:r>
            <a:r>
              <a:rPr lang="en-US" sz="2000" dirty="0"/>
              <a:t>see k</a:t>
            </a:r>
            <a:r>
              <a:rPr lang="en-US" sz="2000" dirty="0" smtClean="0"/>
              <a:t>umbakonam and Ramanashramam there. He </a:t>
            </a:r>
            <a:r>
              <a:rPr lang="en-US" sz="2000" dirty="0"/>
              <a:t>was delighted that </a:t>
            </a:r>
            <a:r>
              <a:rPr lang="en-US" sz="2000" dirty="0" smtClean="0"/>
              <a:t>Arunachala </a:t>
            </a:r>
            <a:r>
              <a:rPr lang="en-US" sz="2000" dirty="0"/>
              <a:t>gave him whatever he </a:t>
            </a:r>
            <a:r>
              <a:rPr lang="en-US" sz="2000" dirty="0" smtClean="0"/>
              <a:t>wanted, </a:t>
            </a:r>
            <a:r>
              <a:rPr lang="en-US" sz="2000" dirty="0"/>
              <a:t>so soon. </a:t>
            </a:r>
            <a:endParaRPr lang="en-US" sz="2000" dirty="0" smtClean="0"/>
          </a:p>
          <a:p>
            <a:endParaRPr lang="en-US" sz="2000" dirty="0" smtClean="0"/>
          </a:p>
          <a:p>
            <a:r>
              <a:rPr lang="en-US" sz="2000" dirty="0" smtClean="0"/>
              <a:t>He </a:t>
            </a:r>
            <a:r>
              <a:rPr lang="en-US" sz="2000" dirty="0"/>
              <a:t>returned to the Ashram and narrated his thrilling </a:t>
            </a:r>
            <a:r>
              <a:rPr lang="en-US" sz="2000" dirty="0" smtClean="0"/>
              <a:t>experience. </a:t>
            </a:r>
          </a:p>
          <a:p>
            <a:pPr>
              <a:buNone/>
            </a:pPr>
            <a:r>
              <a:rPr lang="en-US" sz="2000" dirty="0" smtClean="0"/>
              <a:t>      All  were wonder-struck . </a:t>
            </a:r>
          </a:p>
          <a:p>
            <a:endParaRPr lang="en-US" sz="2000" dirty="0" smtClean="0"/>
          </a:p>
          <a:p>
            <a:r>
              <a:rPr lang="en-US" sz="2000" dirty="0" smtClean="0"/>
              <a:t>Bhagavan</a:t>
            </a:r>
          </a:p>
          <a:p>
            <a:pPr>
              <a:buNone/>
            </a:pPr>
            <a:r>
              <a:rPr lang="en-US" sz="2000" dirty="0" smtClean="0"/>
              <a:t>     </a:t>
            </a:r>
            <a:r>
              <a:rPr lang="en-US" sz="2000" dirty="0"/>
              <a:t>“Oh! Is this </a:t>
            </a:r>
            <a:r>
              <a:rPr lang="en-US" sz="2000" i="1" dirty="0"/>
              <a:t>tapas</a:t>
            </a:r>
            <a:r>
              <a:rPr lang="en-US" sz="2000" dirty="0" smtClean="0"/>
              <a:t>? </a:t>
            </a:r>
            <a:r>
              <a:rPr lang="en-US" sz="2000" dirty="0"/>
              <a:t>S</a:t>
            </a:r>
            <a:r>
              <a:rPr lang="en-US" sz="2000" dirty="0" smtClean="0"/>
              <a:t>eeing </a:t>
            </a:r>
            <a:r>
              <a:rPr lang="en-US" sz="2000" dirty="0" err="1"/>
              <a:t>k</a:t>
            </a:r>
            <a:r>
              <a:rPr lang="en-US" sz="2000" dirty="0" err="1" smtClean="0"/>
              <a:t>umbakonam</a:t>
            </a:r>
            <a:r>
              <a:rPr lang="en-US" sz="2000" dirty="0"/>
              <a:t>, seeing the Ashram? </a:t>
            </a:r>
            <a:r>
              <a:rPr lang="en-US" sz="2000" i="1" dirty="0" smtClean="0"/>
              <a:t>Tapas</a:t>
            </a:r>
            <a:r>
              <a:rPr lang="en-US" sz="2000" dirty="0" smtClean="0"/>
              <a:t> </a:t>
            </a:r>
            <a:r>
              <a:rPr lang="en-US" sz="2000" dirty="0"/>
              <a:t>means being in the Self and not saying, ‘I saw this, I did this.’ These are fleeting things.” </a:t>
            </a:r>
            <a:r>
              <a:rPr lang="en-US" sz="2000" dirty="0" smtClean="0"/>
              <a:t> </a:t>
            </a:r>
          </a:p>
          <a:p>
            <a:pPr marL="0" indent="0">
              <a:buNone/>
            </a:pPr>
            <a:endParaRPr lang="en-US" sz="2000" dirty="0" smtClean="0"/>
          </a:p>
          <a:p>
            <a:r>
              <a:rPr lang="en-CA" sz="2000" dirty="0" smtClean="0"/>
              <a:t>Guhai Namasivaya and disciple similar incident.</a:t>
            </a:r>
            <a:endParaRPr lang="en-US" sz="20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59</a:t>
            </a:fld>
            <a:endParaRPr lang="en-US" dirty="0"/>
          </a:p>
        </p:txBody>
      </p:sp>
    </p:spTree>
    <p:extLst>
      <p:ext uri="{BB962C8B-B14F-4D97-AF65-F5344CB8AC3E}">
        <p14:creationId xmlns="" xmlns:p14="http://schemas.microsoft.com/office/powerpoint/2010/main" val="2214236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Acknowledgements</a:t>
            </a:r>
            <a:endParaRPr lang="en-US" sz="4000" b="1" dirty="0"/>
          </a:p>
        </p:txBody>
      </p:sp>
      <p:sp>
        <p:nvSpPr>
          <p:cNvPr id="3" name="Content Placeholder 2"/>
          <p:cNvSpPr>
            <a:spLocks noGrp="1"/>
          </p:cNvSpPr>
          <p:nvPr>
            <p:ph idx="1"/>
          </p:nvPr>
        </p:nvSpPr>
        <p:spPr>
          <a:xfrm>
            <a:off x="457200" y="1600200"/>
            <a:ext cx="8229600" cy="5181600"/>
          </a:xfrm>
        </p:spPr>
        <p:txBody>
          <a:bodyPr>
            <a:normAutofit fontScale="62500" lnSpcReduction="20000"/>
          </a:bodyPr>
          <a:lstStyle/>
          <a:p>
            <a:r>
              <a:rPr lang="en-CA" dirty="0" smtClean="0"/>
              <a:t>Dennis</a:t>
            </a:r>
          </a:p>
          <a:p>
            <a:r>
              <a:rPr lang="en-CA" dirty="0" smtClean="0"/>
              <a:t>Tampa retreat organizers :Diana , </a:t>
            </a:r>
            <a:r>
              <a:rPr lang="en-CA" dirty="0" err="1" smtClean="0"/>
              <a:t>Mathy,Janet</a:t>
            </a:r>
            <a:r>
              <a:rPr lang="en-CA" dirty="0" smtClean="0"/>
              <a:t>, David</a:t>
            </a:r>
            <a:endParaRPr lang="en-CA" dirty="0" smtClean="0"/>
          </a:p>
          <a:p>
            <a:r>
              <a:rPr lang="en-CA" dirty="0" smtClean="0"/>
              <a:t>Proof correction: Anil, Bandhu,  Hari</a:t>
            </a:r>
          </a:p>
          <a:p>
            <a:r>
              <a:rPr lang="en-CA" dirty="0" smtClean="0"/>
              <a:t>Material support: Darlene, Evelyn, Arthur</a:t>
            </a:r>
          </a:p>
          <a:p>
            <a:r>
              <a:rPr lang="en-CA" dirty="0" smtClean="0"/>
              <a:t>John Maynard for some of the pictures</a:t>
            </a:r>
          </a:p>
          <a:p>
            <a:r>
              <a:rPr lang="en-CA" dirty="0" smtClean="0"/>
              <a:t>References</a:t>
            </a:r>
          </a:p>
          <a:p>
            <a:pPr marL="0" indent="0">
              <a:buNone/>
            </a:pPr>
            <a:r>
              <a:rPr lang="en-CA" sz="2200" dirty="0"/>
              <a:t> </a:t>
            </a:r>
            <a:r>
              <a:rPr lang="en-CA" sz="2200" dirty="0" smtClean="0"/>
              <a:t> Arunachala Ramana e-book</a:t>
            </a:r>
          </a:p>
          <a:p>
            <a:pPr marL="0" indent="0">
              <a:buNone/>
            </a:pPr>
            <a:r>
              <a:rPr lang="en-CA" sz="2200" dirty="0" smtClean="0"/>
              <a:t>  Self Realization…   BV Narasimha Swami</a:t>
            </a:r>
          </a:p>
          <a:p>
            <a:pPr marL="0" indent="0">
              <a:buNone/>
            </a:pPr>
            <a:r>
              <a:rPr lang="en-CA" sz="2200" dirty="0"/>
              <a:t> </a:t>
            </a:r>
            <a:r>
              <a:rPr lang="en-CA" sz="2200" dirty="0" smtClean="0"/>
              <a:t> Ramana Maharshi and </a:t>
            </a:r>
            <a:r>
              <a:rPr lang="en-CA" sz="2200" dirty="0"/>
              <a:t>P</a:t>
            </a:r>
            <a:r>
              <a:rPr lang="en-CA" sz="2200" dirty="0" smtClean="0"/>
              <a:t>ath of Self Knowledge….Arthur Osborne</a:t>
            </a:r>
          </a:p>
          <a:p>
            <a:pPr marL="0" indent="0">
              <a:buNone/>
            </a:pPr>
            <a:r>
              <a:rPr lang="en-CA" sz="2200" dirty="0" smtClean="0"/>
              <a:t>  Ramana Leela….Krishna Bhikshu</a:t>
            </a:r>
          </a:p>
          <a:p>
            <a:pPr marL="0" indent="0">
              <a:buNone/>
            </a:pPr>
            <a:r>
              <a:rPr lang="en-CA" sz="2200" dirty="0" smtClean="0"/>
              <a:t>  Kunju Swami Reminiscences</a:t>
            </a:r>
          </a:p>
          <a:p>
            <a:pPr marL="0" indent="0">
              <a:buNone/>
            </a:pPr>
            <a:r>
              <a:rPr lang="en-CA" sz="2200" dirty="0" smtClean="0"/>
              <a:t>  Reminiscences of GV Subbaramayya</a:t>
            </a:r>
          </a:p>
          <a:p>
            <a:pPr marL="0" indent="0">
              <a:buNone/>
            </a:pPr>
            <a:r>
              <a:rPr lang="en-CA" sz="2200" dirty="0"/>
              <a:t> </a:t>
            </a:r>
            <a:r>
              <a:rPr lang="en-CA" sz="2200" dirty="0" smtClean="0"/>
              <a:t> Day by Day with Bhagavan…Devaraja Mudaliar </a:t>
            </a:r>
          </a:p>
          <a:p>
            <a:pPr marL="0" indent="0">
              <a:buNone/>
            </a:pPr>
            <a:r>
              <a:rPr lang="en-CA" sz="2200" dirty="0" smtClean="0"/>
              <a:t>  Talks with Ramana Maharshi…Mungala Venkataramayya </a:t>
            </a:r>
          </a:p>
          <a:p>
            <a:pPr marL="0" indent="0">
              <a:buNone/>
            </a:pPr>
            <a:r>
              <a:rPr lang="en-CA" sz="2200" dirty="0" smtClean="0"/>
              <a:t>  Letters From Ramanashramam … Suri Nagamma</a:t>
            </a:r>
          </a:p>
          <a:p>
            <a:pPr marL="0" indent="0">
              <a:buNone/>
            </a:pPr>
            <a:r>
              <a:rPr lang="en-CA" sz="2200" dirty="0"/>
              <a:t> </a:t>
            </a:r>
            <a:r>
              <a:rPr lang="en-CA" sz="2200" dirty="0" smtClean="0"/>
              <a:t> Sadhu’s Reminiscences…. Major Chadwick </a:t>
            </a:r>
          </a:p>
          <a:p>
            <a:pPr marL="0" indent="0">
              <a:buNone/>
            </a:pPr>
            <a:r>
              <a:rPr lang="en-CA" sz="2200" dirty="0" smtClean="0"/>
              <a:t>  Ramana Periya Puranam  … V Ganeshan</a:t>
            </a:r>
          </a:p>
          <a:p>
            <a:pPr marL="0" indent="0">
              <a:buNone/>
            </a:pPr>
            <a:r>
              <a:rPr lang="en-CA" sz="2200" dirty="0" smtClean="0"/>
              <a:t>  Mountain Path periodicals</a:t>
            </a:r>
          </a:p>
          <a:p>
            <a:pPr marL="0" indent="0">
              <a:buNone/>
            </a:pPr>
            <a:r>
              <a:rPr lang="en-CA" sz="2200" dirty="0"/>
              <a:t> </a:t>
            </a:r>
            <a:r>
              <a:rPr lang="en-CA" sz="2200" dirty="0" smtClean="0"/>
              <a:t> The Maharshi Newletters</a:t>
            </a:r>
          </a:p>
          <a:p>
            <a:pPr marL="0" indent="0">
              <a:buNone/>
            </a:pPr>
            <a:r>
              <a:rPr lang="en-CA" sz="2200" b="1" dirty="0" smtClean="0"/>
              <a:t>  Sri </a:t>
            </a:r>
            <a:r>
              <a:rPr lang="en-CA" sz="2200" b="1" dirty="0" err="1" smtClean="0"/>
              <a:t>Nochur</a:t>
            </a:r>
            <a:r>
              <a:rPr lang="en-CA" sz="2200" b="1" dirty="0" smtClean="0"/>
              <a:t> Venkataraman’s Discourses</a:t>
            </a:r>
          </a:p>
          <a:p>
            <a:pPr marL="0" indent="0">
              <a:buNone/>
            </a:pPr>
            <a:endParaRPr lang="en-CA" sz="2200" dirty="0" smtClean="0"/>
          </a:p>
          <a:p>
            <a:pPr marL="0" indent="0">
              <a:buNone/>
            </a:pPr>
            <a:endParaRPr lang="en-US" sz="22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6</a:t>
            </a:fld>
            <a:endParaRPr lang="en-US" dirty="0"/>
          </a:p>
        </p:txBody>
      </p:sp>
    </p:spTree>
    <p:extLst>
      <p:ext uri="{BB962C8B-B14F-4D97-AF65-F5344CB8AC3E}">
        <p14:creationId xmlns="" xmlns:p14="http://schemas.microsoft.com/office/powerpoint/2010/main" val="19821721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Madhava Swami</a:t>
            </a:r>
            <a:r>
              <a:rPr lang="en-US" dirty="0"/>
              <a:t/>
            </a:r>
            <a:br>
              <a:rPr lang="en-US" dirty="0"/>
            </a:br>
            <a:endParaRPr lang="en-US" dirty="0"/>
          </a:p>
        </p:txBody>
      </p:sp>
      <p:sp>
        <p:nvSpPr>
          <p:cNvPr id="3" name="Content Placeholder 2"/>
          <p:cNvSpPr>
            <a:spLocks noGrp="1"/>
          </p:cNvSpPr>
          <p:nvPr>
            <p:ph idx="1"/>
          </p:nvPr>
        </p:nvSpPr>
        <p:spPr/>
        <p:txBody>
          <a:bodyPr/>
          <a:lstStyle/>
          <a:p>
            <a:r>
              <a:rPr lang="en-CA" dirty="0" smtClean="0"/>
              <a:t>Vittidil </a:t>
            </a:r>
            <a:r>
              <a:rPr lang="en-CA" dirty="0"/>
              <a:t>k</a:t>
            </a:r>
            <a:r>
              <a:rPr lang="en-CA" dirty="0" smtClean="0"/>
              <a:t>ashtamam </a:t>
            </a:r>
            <a:r>
              <a:rPr lang="en-CA" dirty="0"/>
              <a:t>v</a:t>
            </a:r>
            <a:r>
              <a:rPr lang="en-CA" dirty="0" smtClean="0"/>
              <a:t>ittidadu </a:t>
            </a:r>
            <a:r>
              <a:rPr lang="en-CA" dirty="0"/>
              <a:t>u</a:t>
            </a:r>
            <a:r>
              <a:rPr lang="en-CA" dirty="0" smtClean="0"/>
              <a:t>nai </a:t>
            </a:r>
          </a:p>
          <a:p>
            <a:pPr marL="0" indent="0">
              <a:buNone/>
            </a:pPr>
            <a:r>
              <a:rPr lang="en-CA" dirty="0" smtClean="0"/>
              <a:t>    Uyir </a:t>
            </a:r>
            <a:r>
              <a:rPr lang="en-CA" dirty="0"/>
              <a:t>v</a:t>
            </a:r>
            <a:r>
              <a:rPr lang="en-CA" dirty="0" smtClean="0"/>
              <a:t>ittida </a:t>
            </a:r>
            <a:r>
              <a:rPr lang="en-CA" dirty="0"/>
              <a:t>a</a:t>
            </a:r>
            <a:r>
              <a:rPr lang="en-CA" dirty="0" smtClean="0"/>
              <a:t>rulpuri Arunachala</a:t>
            </a:r>
          </a:p>
          <a:p>
            <a:pPr marL="0" indent="0">
              <a:buNone/>
            </a:pPr>
            <a:r>
              <a:rPr lang="en-CA" dirty="0" smtClean="0"/>
              <a:t>.. </a:t>
            </a:r>
            <a:r>
              <a:rPr lang="en-CA" dirty="0"/>
              <a:t>Akshara manamalai verse </a:t>
            </a:r>
            <a:r>
              <a:rPr lang="en-CA" dirty="0" smtClean="0"/>
              <a:t>96</a:t>
            </a:r>
          </a:p>
          <a:p>
            <a:pPr marL="0" indent="0">
              <a:buNone/>
            </a:pPr>
            <a:endParaRPr lang="en-CA" dirty="0"/>
          </a:p>
          <a:p>
            <a:pPr marL="0" indent="0">
              <a:buNone/>
            </a:pPr>
            <a:r>
              <a:rPr lang="en-CA" dirty="0" smtClean="0"/>
              <a:t>O Arunachala! If  You leave me, it will be a terrible affliction for me. Hence bestow Your Grace upon me so that my life may leave the body without my leaving You.</a:t>
            </a:r>
            <a:endParaRPr lang="en-CA"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60</a:t>
            </a:fld>
            <a:endParaRPr lang="en-US" dirty="0"/>
          </a:p>
        </p:txBody>
      </p:sp>
    </p:spTree>
    <p:extLst>
      <p:ext uri="{BB962C8B-B14F-4D97-AF65-F5344CB8AC3E}">
        <p14:creationId xmlns="" xmlns:p14="http://schemas.microsoft.com/office/powerpoint/2010/main" val="8604653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102807-61C3-4224-A505-661E95102FB5}" type="slidenum">
              <a:rPr lang="en-US" smtClean="0"/>
              <a:pPr/>
              <a:t>61</a:t>
            </a:fld>
            <a:endParaRPr lang="en-US" dirty="0"/>
          </a:p>
        </p:txBody>
      </p:sp>
      <p:pic>
        <p:nvPicPr>
          <p:cNvPr id="3" name="Picture 2" descr="G:\Tampa talk Pics\Madhava swami_mees (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228600"/>
            <a:ext cx="4267200" cy="643201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4"/>
          <p:cNvSpPr>
            <a:spLocks noGrp="1"/>
          </p:cNvSpPr>
          <p:nvPr>
            <p:ph idx="1"/>
          </p:nvPr>
        </p:nvSpPr>
        <p:spPr>
          <a:xfrm>
            <a:off x="5334000" y="914400"/>
            <a:ext cx="3352800" cy="5211763"/>
          </a:xfrm>
        </p:spPr>
        <p:txBody>
          <a:bodyPr>
            <a:normAutofit fontScale="92500" lnSpcReduction="10000"/>
          </a:bodyPr>
          <a:lstStyle/>
          <a:p>
            <a:r>
              <a:rPr lang="en-CA" dirty="0"/>
              <a:t>Born in Palakkadu</a:t>
            </a:r>
          </a:p>
          <a:p>
            <a:endParaRPr lang="en-CA" dirty="0"/>
          </a:p>
          <a:p>
            <a:r>
              <a:rPr lang="en-CA" dirty="0"/>
              <a:t>Kunju Swami met him at an Ashram in Malabar and got him </a:t>
            </a:r>
            <a:r>
              <a:rPr lang="en-CA" dirty="0" smtClean="0"/>
              <a:t>to Ramanashramam</a:t>
            </a:r>
            <a:endParaRPr lang="en-CA" dirty="0"/>
          </a:p>
          <a:p>
            <a:endParaRPr lang="en-CA" dirty="0"/>
          </a:p>
          <a:p>
            <a:r>
              <a:rPr lang="en-CA" dirty="0"/>
              <a:t>1932 when he was 20 years of age</a:t>
            </a:r>
          </a:p>
          <a:p>
            <a:endParaRPr lang="en-CA" dirty="0"/>
          </a:p>
          <a:p>
            <a:endParaRPr lang="en-US" dirty="0"/>
          </a:p>
        </p:txBody>
      </p:sp>
    </p:spTree>
    <p:extLst>
      <p:ext uri="{BB962C8B-B14F-4D97-AF65-F5344CB8AC3E}">
        <p14:creationId xmlns="" xmlns:p14="http://schemas.microsoft.com/office/powerpoint/2010/main" val="11740408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Madhava Swami</a:t>
            </a:r>
            <a:endParaRPr lang="en-US" sz="4000" b="1" dirty="0"/>
          </a:p>
        </p:txBody>
      </p:sp>
      <p:sp>
        <p:nvSpPr>
          <p:cNvPr id="3" name="Content Placeholder 2"/>
          <p:cNvSpPr>
            <a:spLocks noGrp="1"/>
          </p:cNvSpPr>
          <p:nvPr>
            <p:ph idx="1"/>
          </p:nvPr>
        </p:nvSpPr>
        <p:spPr>
          <a:xfrm>
            <a:off x="457200" y="1600200"/>
            <a:ext cx="8305800" cy="4525963"/>
          </a:xfrm>
        </p:spPr>
        <p:txBody>
          <a:bodyPr>
            <a:normAutofit fontScale="92500" lnSpcReduction="10000"/>
          </a:bodyPr>
          <a:lstStyle/>
          <a:p>
            <a:r>
              <a:rPr lang="en-US" sz="2400" dirty="0" smtClean="0"/>
              <a:t>Madhava Swami was binding a book, a devotee asked Bhagavan if he could borrow a book from the library. </a:t>
            </a:r>
          </a:p>
          <a:p>
            <a:pPr>
              <a:buNone/>
            </a:pPr>
            <a:r>
              <a:rPr lang="en-US" sz="2400" dirty="0" smtClean="0"/>
              <a:t>     Bhagavan asked Madhava Swami to get it saying, </a:t>
            </a:r>
          </a:p>
          <a:p>
            <a:pPr>
              <a:buNone/>
            </a:pPr>
            <a:r>
              <a:rPr lang="en-US" sz="2400" dirty="0" smtClean="0"/>
              <a:t>     “You do my work and I will do yours.” </a:t>
            </a:r>
          </a:p>
          <a:p>
            <a:pPr marL="0" indent="0">
              <a:buNone/>
            </a:pPr>
            <a:endParaRPr lang="en-US" sz="2400" dirty="0" smtClean="0"/>
          </a:p>
          <a:p>
            <a:r>
              <a:rPr lang="en-US" sz="2400" dirty="0" smtClean="0"/>
              <a:t>Devotee commented </a:t>
            </a:r>
          </a:p>
          <a:p>
            <a:pPr marL="0" indent="0">
              <a:buNone/>
            </a:pPr>
            <a:r>
              <a:rPr lang="en-US" sz="2400" dirty="0"/>
              <a:t> </a:t>
            </a:r>
            <a:r>
              <a:rPr lang="en-US" sz="2400" dirty="0" smtClean="0"/>
              <a:t>   “</a:t>
            </a:r>
            <a:r>
              <a:rPr lang="en-US" sz="2400" i="1" dirty="0" smtClean="0"/>
              <a:t>My work </a:t>
            </a:r>
            <a:r>
              <a:rPr lang="en-US" sz="2400" dirty="0" smtClean="0"/>
              <a:t>means looking after the needs that arise in the minds of  </a:t>
            </a:r>
          </a:p>
          <a:p>
            <a:pPr marL="0" indent="0">
              <a:buNone/>
            </a:pPr>
            <a:r>
              <a:rPr lang="en-US" sz="2400" dirty="0"/>
              <a:t> </a:t>
            </a:r>
            <a:r>
              <a:rPr lang="en-US" sz="2400" dirty="0" smtClean="0"/>
              <a:t>     devotees or anything from Bhagavan. </a:t>
            </a:r>
          </a:p>
          <a:p>
            <a:pPr>
              <a:buNone/>
            </a:pPr>
            <a:r>
              <a:rPr lang="en-US" sz="2400" i="1" dirty="0" smtClean="0"/>
              <a:t>     Your work </a:t>
            </a:r>
            <a:r>
              <a:rPr lang="en-US" sz="2400" dirty="0" smtClean="0"/>
              <a:t>is to get liberation, which is not possible without Bhagavan’s grace and help.” </a:t>
            </a:r>
          </a:p>
          <a:p>
            <a:pPr marL="0" indent="0">
              <a:buNone/>
            </a:pPr>
            <a:r>
              <a:rPr lang="en-US" sz="2400" dirty="0"/>
              <a:t> </a:t>
            </a:r>
            <a:r>
              <a:rPr lang="en-US" sz="2400" dirty="0" smtClean="0"/>
              <a:t>    Bhagavan heard this comment and agreed </a:t>
            </a:r>
          </a:p>
          <a:p>
            <a:pPr marL="0" indent="0">
              <a:buNone/>
            </a:pPr>
            <a:r>
              <a:rPr lang="en-US" sz="2400" dirty="0"/>
              <a:t> </a:t>
            </a:r>
            <a:r>
              <a:rPr lang="en-US" sz="2400" dirty="0" smtClean="0"/>
              <a:t>          ‘Hum! Hum! That is what it is.’</a:t>
            </a:r>
            <a:endParaRPr lang="en-US"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62</a:t>
            </a:fld>
            <a:endParaRPr lang="en-US" dirty="0"/>
          </a:p>
        </p:txBody>
      </p:sp>
    </p:spTree>
    <p:extLst>
      <p:ext uri="{BB962C8B-B14F-4D97-AF65-F5344CB8AC3E}">
        <p14:creationId xmlns="" xmlns:p14="http://schemas.microsoft.com/office/powerpoint/2010/main" val="26311997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Madhava Swami</a:t>
            </a:r>
            <a:endParaRPr lang="en-US" sz="4000" b="1" dirty="0"/>
          </a:p>
        </p:txBody>
      </p:sp>
      <p:sp>
        <p:nvSpPr>
          <p:cNvPr id="3" name="Content Placeholder 2"/>
          <p:cNvSpPr>
            <a:spLocks noGrp="1"/>
          </p:cNvSpPr>
          <p:nvPr>
            <p:ph idx="1"/>
          </p:nvPr>
        </p:nvSpPr>
        <p:spPr/>
        <p:txBody>
          <a:bodyPr>
            <a:normAutofit/>
          </a:bodyPr>
          <a:lstStyle/>
          <a:p>
            <a:r>
              <a:rPr lang="en-US" sz="2000" dirty="0" smtClean="0"/>
              <a:t>Madhava Swami  volunteered to look after the little deer “Valli”</a:t>
            </a:r>
          </a:p>
          <a:p>
            <a:endParaRPr lang="en-US" sz="2000" dirty="0" smtClean="0"/>
          </a:p>
          <a:p>
            <a:pPr marL="0" indent="0">
              <a:buNone/>
            </a:pPr>
            <a:r>
              <a:rPr lang="en-US" sz="2000" dirty="0" smtClean="0"/>
              <a:t>     She grew up as an Ashram pet. Bhagavan regularly fed her. </a:t>
            </a:r>
          </a:p>
          <a:p>
            <a:pPr>
              <a:buNone/>
            </a:pPr>
            <a:endParaRPr lang="en-US" sz="2000" dirty="0" smtClean="0"/>
          </a:p>
          <a:p>
            <a:pPr marL="0" indent="0">
              <a:buNone/>
            </a:pPr>
            <a:r>
              <a:rPr lang="en-US" sz="2000" dirty="0" smtClean="0"/>
              <a:t>      Valli attained Samadhi by Bhagavan's Grace and has a Tomb in Ashram</a:t>
            </a:r>
          </a:p>
          <a:p>
            <a:endParaRPr lang="en-CA" sz="2000" dirty="0"/>
          </a:p>
          <a:p>
            <a:r>
              <a:rPr lang="en-CA" sz="2000" dirty="0" smtClean="0"/>
              <a:t>Madhava</a:t>
            </a:r>
            <a:r>
              <a:rPr lang="en-CA" sz="2000" dirty="0"/>
              <a:t> </a:t>
            </a:r>
            <a:r>
              <a:rPr lang="en-CA" sz="2000" dirty="0" smtClean="0"/>
              <a:t>Swami showed Bhagavan the nearly dead Crow in front of the Ashram</a:t>
            </a:r>
          </a:p>
          <a:p>
            <a:pPr marL="0" indent="0">
              <a:buNone/>
            </a:pPr>
            <a:r>
              <a:rPr lang="en-CA" sz="2000" dirty="0" smtClean="0"/>
              <a:t>      Bhagavan blessed by pouring water on the crow </a:t>
            </a:r>
          </a:p>
          <a:p>
            <a:pPr marL="0" indent="0">
              <a:buNone/>
            </a:pPr>
            <a:r>
              <a:rPr lang="en-CA" sz="2000" dirty="0"/>
              <a:t> </a:t>
            </a:r>
            <a:r>
              <a:rPr lang="en-CA" sz="2000" dirty="0" smtClean="0"/>
              <a:t>     Tomb in the Ashram </a:t>
            </a:r>
          </a:p>
        </p:txBody>
      </p:sp>
      <p:sp>
        <p:nvSpPr>
          <p:cNvPr id="4" name="Slide Number Placeholder 3"/>
          <p:cNvSpPr>
            <a:spLocks noGrp="1"/>
          </p:cNvSpPr>
          <p:nvPr>
            <p:ph type="sldNum" sz="quarter" idx="12"/>
          </p:nvPr>
        </p:nvSpPr>
        <p:spPr/>
        <p:txBody>
          <a:bodyPr/>
          <a:lstStyle/>
          <a:p>
            <a:fld id="{12102807-61C3-4224-A505-661E95102FB5}" type="slidenum">
              <a:rPr lang="en-US" smtClean="0"/>
              <a:pPr/>
              <a:t>63</a:t>
            </a:fld>
            <a:endParaRPr lang="en-US" dirty="0"/>
          </a:p>
        </p:txBody>
      </p:sp>
    </p:spTree>
    <p:extLst>
      <p:ext uri="{BB962C8B-B14F-4D97-AF65-F5344CB8AC3E}">
        <p14:creationId xmlns="" xmlns:p14="http://schemas.microsoft.com/office/powerpoint/2010/main" val="21256538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Madhava Swami</a:t>
            </a:r>
            <a:endParaRPr lang="en-US" sz="4000" b="1" dirty="0"/>
          </a:p>
        </p:txBody>
      </p:sp>
      <p:sp>
        <p:nvSpPr>
          <p:cNvPr id="3" name="Content Placeholder 2"/>
          <p:cNvSpPr>
            <a:spLocks noGrp="1"/>
          </p:cNvSpPr>
          <p:nvPr>
            <p:ph idx="1"/>
          </p:nvPr>
        </p:nvSpPr>
        <p:spPr>
          <a:xfrm>
            <a:off x="457200" y="1600200"/>
            <a:ext cx="8229600" cy="5029200"/>
          </a:xfrm>
        </p:spPr>
        <p:txBody>
          <a:bodyPr>
            <a:normAutofit fontScale="25000" lnSpcReduction="20000"/>
          </a:bodyPr>
          <a:lstStyle/>
          <a:p>
            <a:r>
              <a:rPr lang="en-US" sz="7200" dirty="0"/>
              <a:t>Ramaswamy </a:t>
            </a:r>
            <a:r>
              <a:rPr lang="en-US" sz="7200" dirty="0" smtClean="0"/>
              <a:t>Iyengar(Acharya Swami)of Kumbakonam passed away at Ramanashramam. </a:t>
            </a:r>
            <a:r>
              <a:rPr lang="en-GB" sz="7200" dirty="0" smtClean="0"/>
              <a:t>Madhava went there as head of the Math and passed away within a short time. </a:t>
            </a:r>
            <a:r>
              <a:rPr lang="en-CA" sz="7200" dirty="0"/>
              <a:t>1946 10 July </a:t>
            </a:r>
            <a:r>
              <a:rPr lang="en-CA" sz="7200" dirty="0" smtClean="0"/>
              <a:t>(~</a:t>
            </a:r>
            <a:r>
              <a:rPr lang="en-CA" sz="7200" dirty="0"/>
              <a:t>35 years</a:t>
            </a:r>
            <a:r>
              <a:rPr lang="en-CA" sz="7200" dirty="0" smtClean="0"/>
              <a:t>)</a:t>
            </a:r>
            <a:endParaRPr lang="en-GB" sz="7200" dirty="0"/>
          </a:p>
          <a:p>
            <a:r>
              <a:rPr lang="en-GB" sz="7200" dirty="0" smtClean="0"/>
              <a:t>Kunjuswami </a:t>
            </a:r>
            <a:r>
              <a:rPr lang="en-GB" sz="7200" dirty="0"/>
              <a:t>had gone </a:t>
            </a:r>
            <a:r>
              <a:rPr lang="en-GB" sz="7200" dirty="0" smtClean="0"/>
              <a:t>to </a:t>
            </a:r>
            <a:r>
              <a:rPr lang="en-GB" sz="7200" dirty="0"/>
              <a:t>supervise </a:t>
            </a:r>
            <a:r>
              <a:rPr lang="en-GB" sz="7200" dirty="0" smtClean="0"/>
              <a:t>burial ceremonies</a:t>
            </a:r>
          </a:p>
          <a:p>
            <a:endParaRPr lang="en-GB" sz="7200" dirty="0" smtClean="0"/>
          </a:p>
          <a:p>
            <a:r>
              <a:rPr lang="en-GB" sz="7200" dirty="0" smtClean="0"/>
              <a:t>Bhagavan</a:t>
            </a:r>
          </a:p>
          <a:p>
            <a:pPr marL="0" indent="0">
              <a:buNone/>
            </a:pPr>
            <a:r>
              <a:rPr lang="en-GB" sz="7200" dirty="0"/>
              <a:t>“Madhava was a good man. That is why we all feel sorry that he is dead. </a:t>
            </a:r>
          </a:p>
          <a:p>
            <a:pPr marL="0" indent="0">
              <a:buNone/>
            </a:pPr>
            <a:endParaRPr lang="en-GB" sz="7200" dirty="0"/>
          </a:p>
          <a:p>
            <a:pPr marL="0" indent="0">
              <a:buNone/>
            </a:pPr>
            <a:r>
              <a:rPr lang="en-GB" sz="7200" dirty="0"/>
              <a:t>A </a:t>
            </a:r>
            <a:r>
              <a:rPr lang="en-GB" sz="7200" i="1" dirty="0"/>
              <a:t>jnani</a:t>
            </a:r>
            <a:r>
              <a:rPr lang="en-GB" sz="7200" dirty="0"/>
              <a:t> always looks forward to the time when he will be free from the bondage of the body and be able to throw it away. A person who carried a load for a wage always longs for the time when he could reach the destination so as to put it down. This body is a burden to a man of discrimination.</a:t>
            </a:r>
          </a:p>
          <a:p>
            <a:pPr marL="0" indent="0">
              <a:buNone/>
            </a:pPr>
            <a:endParaRPr lang="en-GB" sz="7200" dirty="0"/>
          </a:p>
          <a:p>
            <a:pPr marL="0" indent="0">
              <a:buNone/>
            </a:pPr>
            <a:r>
              <a:rPr lang="en-GB" sz="7200" dirty="0"/>
              <a:t>When life is in, the body is no burden; but when that little thing called life is gone, there is nothing so burdensome as the body. Four people are needed to carry it.</a:t>
            </a:r>
          </a:p>
          <a:p>
            <a:pPr marL="0" indent="0">
              <a:buNone/>
            </a:pPr>
            <a:endParaRPr lang="en-GB" sz="7200" dirty="0"/>
          </a:p>
          <a:p>
            <a:pPr marL="0" indent="0">
              <a:buNone/>
            </a:pPr>
            <a:r>
              <a:rPr lang="en-GB" sz="7200" dirty="0"/>
              <a:t> There is no one who can remain in this body forever. Once a person knows the true state, who wants this temporary body</a:t>
            </a:r>
            <a:r>
              <a:rPr lang="en-GB" sz="7200" dirty="0" smtClean="0"/>
              <a:t>?”</a:t>
            </a:r>
          </a:p>
          <a:p>
            <a:pPr marL="0" indent="0">
              <a:buNone/>
            </a:pPr>
            <a:r>
              <a:rPr lang="en-GB" sz="7200" dirty="0" smtClean="0"/>
              <a:t>….</a:t>
            </a:r>
            <a:r>
              <a:rPr lang="en-GB" sz="7200" dirty="0"/>
              <a:t>Letters and Day by Day </a:t>
            </a:r>
          </a:p>
          <a:p>
            <a:endParaRPr lang="en-GB" sz="2400" dirty="0"/>
          </a:p>
          <a:p>
            <a:endParaRPr lang="en-CA"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64</a:t>
            </a:fld>
            <a:endParaRPr lang="en-US" dirty="0"/>
          </a:p>
        </p:txBody>
      </p:sp>
    </p:spTree>
    <p:extLst>
      <p:ext uri="{BB962C8B-B14F-4D97-AF65-F5344CB8AC3E}">
        <p14:creationId xmlns="" xmlns:p14="http://schemas.microsoft.com/office/powerpoint/2010/main" val="42155797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2"/>
          <a:srcRect/>
          <a:stretch>
            <a:fillRect/>
          </a:stretch>
        </p:blipFill>
        <p:spPr bwMode="auto">
          <a:xfrm>
            <a:off x="228600" y="304800"/>
            <a:ext cx="4141738" cy="61722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12102807-61C3-4224-A505-661E95102FB5}" type="slidenum">
              <a:rPr lang="en-US" smtClean="0"/>
              <a:pPr/>
              <a:t>65</a:t>
            </a:fld>
            <a:endParaRPr lang="en-US" dirty="0"/>
          </a:p>
        </p:txBody>
      </p:sp>
      <p:pic>
        <p:nvPicPr>
          <p:cNvPr id="51204" name="Picture 4" descr="Image result for ramana maharshi and white peacock"/>
          <p:cNvPicPr>
            <a:picLocks noChangeAspect="1" noChangeArrowheads="1"/>
          </p:cNvPicPr>
          <p:nvPr/>
        </p:nvPicPr>
        <p:blipFill>
          <a:blip r:embed="rId3" cstate="print"/>
          <a:srcRect/>
          <a:stretch>
            <a:fillRect/>
          </a:stretch>
        </p:blipFill>
        <p:spPr bwMode="auto">
          <a:xfrm>
            <a:off x="4399636" y="1219200"/>
            <a:ext cx="4744364" cy="4970463"/>
          </a:xfrm>
          <a:prstGeom prst="rect">
            <a:avLst/>
          </a:prstGeom>
          <a:noFill/>
        </p:spPr>
      </p:pic>
    </p:spTree>
    <p:extLst>
      <p:ext uri="{BB962C8B-B14F-4D97-AF65-F5344CB8AC3E}">
        <p14:creationId xmlns="" xmlns:p14="http://schemas.microsoft.com/office/powerpoint/2010/main" val="6933793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Madhava Swami</a:t>
            </a:r>
            <a:endParaRPr lang="en-US" sz="4000" b="1" dirty="0"/>
          </a:p>
        </p:txBody>
      </p:sp>
      <p:sp>
        <p:nvSpPr>
          <p:cNvPr id="3" name="Content Placeholder 2"/>
          <p:cNvSpPr>
            <a:spLocks noGrp="1"/>
          </p:cNvSpPr>
          <p:nvPr>
            <p:ph idx="1"/>
          </p:nvPr>
        </p:nvSpPr>
        <p:spPr/>
        <p:txBody>
          <a:bodyPr>
            <a:normAutofit/>
          </a:bodyPr>
          <a:lstStyle/>
          <a:p>
            <a:r>
              <a:rPr lang="en-US" sz="2000" dirty="0" smtClean="0"/>
              <a:t>The Rani of Baroda gave Bhagavan a white peacock. </a:t>
            </a:r>
          </a:p>
          <a:p>
            <a:pPr marL="0" indent="0">
              <a:buNone/>
            </a:pPr>
            <a:r>
              <a:rPr lang="en-US" sz="2000" dirty="0" smtClean="0"/>
              <a:t>      Bhagavan would nurse this peacock and pick lice off its body. </a:t>
            </a:r>
          </a:p>
          <a:p>
            <a:pPr marL="0" indent="0">
              <a:buNone/>
            </a:pPr>
            <a:r>
              <a:rPr lang="en-US" sz="2000" dirty="0"/>
              <a:t> </a:t>
            </a:r>
            <a:r>
              <a:rPr lang="en-US" sz="2000" dirty="0" smtClean="0"/>
              <a:t>     He taught it to be a strict vegetarian.</a:t>
            </a:r>
          </a:p>
          <a:p>
            <a:pPr marL="0" indent="0">
              <a:buNone/>
            </a:pPr>
            <a:endParaRPr lang="en-CA" sz="2000" dirty="0" smtClean="0"/>
          </a:p>
          <a:p>
            <a:r>
              <a:rPr lang="en-CA" sz="2000" dirty="0" smtClean="0"/>
              <a:t>“Building supervisor</a:t>
            </a:r>
            <a:r>
              <a:rPr lang="en-CA" sz="2000" dirty="0"/>
              <a:t>” </a:t>
            </a:r>
            <a:r>
              <a:rPr lang="en-CA" sz="2000" dirty="0" smtClean="0"/>
              <a:t>as he daily </a:t>
            </a:r>
            <a:r>
              <a:rPr lang="en-CA" sz="2000" dirty="0"/>
              <a:t>visit temple construction and </a:t>
            </a:r>
            <a:endParaRPr lang="en-CA" sz="2000" dirty="0" smtClean="0"/>
          </a:p>
          <a:p>
            <a:pPr marL="0" indent="0">
              <a:buNone/>
            </a:pPr>
            <a:r>
              <a:rPr lang="en-CA" sz="2000" dirty="0"/>
              <a:t> </a:t>
            </a:r>
            <a:r>
              <a:rPr lang="en-CA" sz="2000" dirty="0" smtClean="0"/>
              <a:t>      “ </a:t>
            </a:r>
            <a:r>
              <a:rPr lang="en-CA" sz="2000" dirty="0"/>
              <a:t>Assistant </a:t>
            </a:r>
            <a:r>
              <a:rPr lang="en-CA" sz="2000" dirty="0" smtClean="0"/>
              <a:t>Sarvadhikari”</a:t>
            </a:r>
            <a:r>
              <a:rPr lang="en-US" sz="2000" dirty="0" smtClean="0"/>
              <a:t> as he </a:t>
            </a:r>
            <a:r>
              <a:rPr lang="en-CA" sz="2000" dirty="0" smtClean="0"/>
              <a:t>supervise meals.</a:t>
            </a:r>
          </a:p>
          <a:p>
            <a:endParaRPr lang="en-CA" sz="2000" dirty="0" smtClean="0"/>
          </a:p>
          <a:p>
            <a:r>
              <a:rPr lang="en-CA" sz="2000" dirty="0"/>
              <a:t>June 1947 “Mayura Vrittam” by </a:t>
            </a:r>
            <a:r>
              <a:rPr lang="en-CA" sz="2000" dirty="0" smtClean="0"/>
              <a:t>SubbaRamayya.</a:t>
            </a:r>
          </a:p>
          <a:p>
            <a:pPr marL="0" indent="0">
              <a:buNone/>
            </a:pPr>
            <a:r>
              <a:rPr lang="en-CA" sz="2000" dirty="0" smtClean="0"/>
              <a:t>      Lalita </a:t>
            </a:r>
            <a:r>
              <a:rPr lang="en-CA" sz="2000" dirty="0"/>
              <a:t>Venkataraman was asked to sing with </a:t>
            </a:r>
            <a:r>
              <a:rPr lang="en-CA" sz="2000" dirty="0" smtClean="0"/>
              <a:t>Veena</a:t>
            </a:r>
          </a:p>
          <a:p>
            <a:pPr marL="0" indent="0">
              <a:buNone/>
            </a:pPr>
            <a:r>
              <a:rPr lang="en-CA" sz="2000" dirty="0" smtClean="0"/>
              <a:t>      Bhagavan </a:t>
            </a:r>
            <a:r>
              <a:rPr lang="en-CA" sz="2000" dirty="0"/>
              <a:t>“But the hero must be present to hear his </a:t>
            </a:r>
            <a:r>
              <a:rPr lang="en-CA" sz="2000" dirty="0" smtClean="0"/>
              <a:t>praises! </a:t>
            </a:r>
          </a:p>
          <a:p>
            <a:pPr marL="0" indent="0">
              <a:buNone/>
            </a:pPr>
            <a:r>
              <a:rPr lang="en-CA" sz="2000" dirty="0" smtClean="0"/>
              <a:t>      where are you </a:t>
            </a:r>
            <a:r>
              <a:rPr lang="en-CA" sz="2000" dirty="0"/>
              <a:t>Madhava? Come</a:t>
            </a:r>
            <a:r>
              <a:rPr lang="en-CA" sz="2000" dirty="0" smtClean="0"/>
              <a:t>!”</a:t>
            </a:r>
          </a:p>
          <a:p>
            <a:pPr marL="0" indent="0">
              <a:buNone/>
            </a:pPr>
            <a:r>
              <a:rPr lang="en-CA" sz="2000" dirty="0" smtClean="0"/>
              <a:t>      Peacock </a:t>
            </a:r>
            <a:r>
              <a:rPr lang="en-CA" sz="2000" dirty="0"/>
              <a:t>came flying and danced to the </a:t>
            </a:r>
            <a:r>
              <a:rPr lang="en-CA" sz="2000" dirty="0" smtClean="0"/>
              <a:t>song.</a:t>
            </a:r>
            <a:endParaRPr lang="en-CA" sz="2000" dirty="0"/>
          </a:p>
          <a:p>
            <a:pPr marL="0" indent="0">
              <a:buNone/>
            </a:pPr>
            <a:endParaRPr lang="en-CA" sz="2000" dirty="0"/>
          </a:p>
          <a:p>
            <a:endParaRPr lang="en-CA" sz="2000" dirty="0"/>
          </a:p>
          <a:p>
            <a:endParaRPr lang="en-CA" sz="2000" dirty="0"/>
          </a:p>
          <a:p>
            <a:pPr marL="0" indent="0">
              <a:buNone/>
            </a:pPr>
            <a:endParaRPr lang="en-US" sz="20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66</a:t>
            </a:fld>
            <a:endParaRPr lang="en-US" dirty="0"/>
          </a:p>
        </p:txBody>
      </p:sp>
    </p:spTree>
    <p:extLst>
      <p:ext uri="{BB962C8B-B14F-4D97-AF65-F5344CB8AC3E}">
        <p14:creationId xmlns="" xmlns:p14="http://schemas.microsoft.com/office/powerpoint/2010/main" val="36263633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Satyananda Swami</a:t>
            </a:r>
            <a:r>
              <a:rPr lang="en-US" dirty="0"/>
              <a:t/>
            </a:r>
            <a:br>
              <a:rPr lang="en-US" dirty="0"/>
            </a:br>
            <a:endParaRPr lang="en-US" dirty="0"/>
          </a:p>
        </p:txBody>
      </p:sp>
      <p:sp>
        <p:nvSpPr>
          <p:cNvPr id="3" name="Content Placeholder 2"/>
          <p:cNvSpPr>
            <a:spLocks noGrp="1"/>
          </p:cNvSpPr>
          <p:nvPr>
            <p:ph idx="1"/>
          </p:nvPr>
        </p:nvSpPr>
        <p:spPr/>
        <p:txBody>
          <a:bodyPr/>
          <a:lstStyle/>
          <a:p>
            <a:r>
              <a:rPr lang="en-CA" dirty="0" smtClean="0"/>
              <a:t>Solladu </a:t>
            </a:r>
            <a:r>
              <a:rPr lang="en-CA" dirty="0"/>
              <a:t>s</a:t>
            </a:r>
            <a:r>
              <a:rPr lang="en-CA" dirty="0" smtClean="0"/>
              <a:t>olli </a:t>
            </a:r>
            <a:r>
              <a:rPr lang="en-CA" dirty="0"/>
              <a:t>n</a:t>
            </a:r>
            <a:r>
              <a:rPr lang="en-CA" dirty="0" smtClean="0"/>
              <a:t>ee sollara nillendru</a:t>
            </a:r>
          </a:p>
          <a:p>
            <a:pPr marL="0" indent="0">
              <a:buNone/>
            </a:pPr>
            <a:r>
              <a:rPr lang="en-CA" dirty="0" smtClean="0"/>
              <a:t>    Summa </a:t>
            </a:r>
            <a:r>
              <a:rPr lang="en-CA" dirty="0"/>
              <a:t>i</a:t>
            </a:r>
            <a:r>
              <a:rPr lang="en-CA" dirty="0" smtClean="0"/>
              <a:t>rundai Arunachala!</a:t>
            </a:r>
          </a:p>
          <a:p>
            <a:pPr marL="0" indent="0">
              <a:buNone/>
            </a:pPr>
            <a:r>
              <a:rPr lang="en-CA" dirty="0" smtClean="0"/>
              <a:t>…. </a:t>
            </a:r>
            <a:r>
              <a:rPr lang="en-CA" dirty="0"/>
              <a:t>Akshara manamalai verse </a:t>
            </a:r>
            <a:r>
              <a:rPr lang="en-CA" dirty="0" smtClean="0"/>
              <a:t>36</a:t>
            </a:r>
            <a:endParaRPr lang="en-CA" dirty="0"/>
          </a:p>
          <a:p>
            <a:pPr marL="0" indent="0">
              <a:buNone/>
            </a:pPr>
            <a:endParaRPr lang="en-CA" dirty="0" smtClean="0"/>
          </a:p>
          <a:p>
            <a:pPr marL="0" indent="0">
              <a:buNone/>
            </a:pPr>
            <a:r>
              <a:rPr lang="en-CA" dirty="0" smtClean="0"/>
              <a:t>O Arunachala! Saying in Silence “Be without speech” You remained Still.</a:t>
            </a:r>
            <a:endParaRPr lang="en-CA"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67</a:t>
            </a:fld>
            <a:endParaRPr lang="en-US" dirty="0"/>
          </a:p>
        </p:txBody>
      </p:sp>
    </p:spTree>
    <p:extLst>
      <p:ext uri="{BB962C8B-B14F-4D97-AF65-F5344CB8AC3E}">
        <p14:creationId xmlns="" xmlns:p14="http://schemas.microsoft.com/office/powerpoint/2010/main" val="774649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147" name="Picture 3" descr="G:\Tampa talk Pics\satyananda_swami_older.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92720" y="360982"/>
            <a:ext cx="4018286" cy="613278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12102807-61C3-4224-A505-661E95102FB5}" type="slidenum">
              <a:rPr lang="en-US" smtClean="0"/>
              <a:pPr/>
              <a:t>68</a:t>
            </a:fld>
            <a:endParaRPr lang="en-US" dirty="0"/>
          </a:p>
        </p:txBody>
      </p:sp>
      <p:pic>
        <p:nvPicPr>
          <p:cNvPr id="50178" name="Picture 2" descr="The Restored Photographs of Bhagavan Sri Ramana Maharshi - Bhagavan in Ashram grounds asr_26"/>
          <p:cNvPicPr>
            <a:picLocks noChangeAspect="1" noChangeArrowheads="1"/>
          </p:cNvPicPr>
          <p:nvPr/>
        </p:nvPicPr>
        <p:blipFill>
          <a:blip r:embed="rId3"/>
          <a:srcRect/>
          <a:stretch>
            <a:fillRect/>
          </a:stretch>
        </p:blipFill>
        <p:spPr bwMode="auto">
          <a:xfrm>
            <a:off x="533400" y="457200"/>
            <a:ext cx="4038600" cy="6119092"/>
          </a:xfrm>
          <a:prstGeom prst="rect">
            <a:avLst/>
          </a:prstGeom>
          <a:noFill/>
        </p:spPr>
      </p:pic>
    </p:spTree>
    <p:extLst>
      <p:ext uri="{BB962C8B-B14F-4D97-AF65-F5344CB8AC3E}">
        <p14:creationId xmlns="" xmlns:p14="http://schemas.microsoft.com/office/powerpoint/2010/main" val="26826337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Satyananda Swami</a:t>
            </a:r>
            <a:endParaRPr lang="en-US" sz="4000" b="1" dirty="0"/>
          </a:p>
        </p:txBody>
      </p:sp>
      <p:sp>
        <p:nvSpPr>
          <p:cNvPr id="3" name="Content Placeholder 2"/>
          <p:cNvSpPr>
            <a:spLocks noGrp="1"/>
          </p:cNvSpPr>
          <p:nvPr>
            <p:ph idx="1"/>
          </p:nvPr>
        </p:nvSpPr>
        <p:spPr>
          <a:xfrm>
            <a:off x="457200" y="1600200"/>
            <a:ext cx="8458200" cy="4876800"/>
          </a:xfrm>
        </p:spPr>
        <p:txBody>
          <a:bodyPr>
            <a:normAutofit fontScale="92500" lnSpcReduction="20000"/>
          </a:bodyPr>
          <a:lstStyle/>
          <a:p>
            <a:r>
              <a:rPr lang="en-CA" sz="2400" dirty="0" smtClean="0"/>
              <a:t>Born 1916  Alappuzha, Kerala</a:t>
            </a:r>
          </a:p>
          <a:p>
            <a:endParaRPr lang="en-CA" sz="2400" dirty="0" smtClean="0"/>
          </a:p>
          <a:p>
            <a:r>
              <a:rPr lang="en-CA" sz="2400" dirty="0" smtClean="0"/>
              <a:t>Heard about Bhagavan on pilgrimmage to Rameshwaram and came in 1938… attendant since 1946.</a:t>
            </a:r>
          </a:p>
          <a:p>
            <a:endParaRPr lang="en-CA" sz="2400" dirty="0" smtClean="0"/>
          </a:p>
          <a:p>
            <a:r>
              <a:rPr lang="en-CA" sz="2400" dirty="0" smtClean="0"/>
              <a:t>“Bhagavan looked at us and smiled. I can never forget that smile”..</a:t>
            </a:r>
          </a:p>
          <a:p>
            <a:pPr>
              <a:buNone/>
            </a:pPr>
            <a:r>
              <a:rPr lang="en-CA" sz="2400" dirty="0" smtClean="0"/>
              <a:t>    2 most powerful languages Bhagavan had: Gaze and Smile</a:t>
            </a:r>
          </a:p>
          <a:p>
            <a:pPr>
              <a:buNone/>
            </a:pPr>
            <a:endParaRPr lang="en-CA" sz="2400" dirty="0" smtClean="0"/>
          </a:p>
          <a:p>
            <a:r>
              <a:rPr lang="en-CA" sz="2400" dirty="0"/>
              <a:t>Bhagavan called him </a:t>
            </a:r>
            <a:r>
              <a:rPr lang="en-CA" sz="2400" dirty="0" err="1" smtClean="0"/>
              <a:t>Satya</a:t>
            </a:r>
            <a:endParaRPr lang="en-CA" sz="2400" dirty="0" smtClean="0"/>
          </a:p>
          <a:p>
            <a:endParaRPr lang="en-CA" sz="2400" dirty="0" smtClean="0"/>
          </a:p>
          <a:p>
            <a:r>
              <a:rPr lang="en-CA" sz="2400" dirty="0" smtClean="0"/>
              <a:t>Sweet, soft-spoken, simple at heart and in dress, innocent, reticent and receptive, methodical and </a:t>
            </a:r>
            <a:r>
              <a:rPr lang="en-US" sz="2400" dirty="0" smtClean="0"/>
              <a:t>mindful in his work. Kept his heart fully open for Bhagavan to pour His boundless love.</a:t>
            </a:r>
          </a:p>
          <a:p>
            <a:endParaRPr lang="en-CA" sz="2400" dirty="0" smtClean="0"/>
          </a:p>
          <a:p>
            <a:pPr>
              <a:buNone/>
            </a:pPr>
            <a:r>
              <a:rPr lang="en-CA" sz="2400" dirty="0" smtClean="0"/>
              <a:t>      …Mountain path May-June 1989</a:t>
            </a:r>
            <a:endParaRPr lang="en-CA" sz="2400" dirty="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69</a:t>
            </a:fld>
            <a:endParaRPr lang="en-US" dirty="0"/>
          </a:p>
        </p:txBody>
      </p:sp>
    </p:spTree>
    <p:extLst>
      <p:ext uri="{BB962C8B-B14F-4D97-AF65-F5344CB8AC3E}">
        <p14:creationId xmlns="" xmlns:p14="http://schemas.microsoft.com/office/powerpoint/2010/main" val="784799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CA" b="1" dirty="0" smtClean="0"/>
              <a:t>Attendant’s attitude towards Bhagavan</a:t>
            </a:r>
            <a:endParaRPr lang="en-US" b="1" dirty="0"/>
          </a:p>
        </p:txBody>
      </p:sp>
      <p:sp>
        <p:nvSpPr>
          <p:cNvPr id="3" name="Content Placeholder 2"/>
          <p:cNvSpPr>
            <a:spLocks noGrp="1"/>
          </p:cNvSpPr>
          <p:nvPr>
            <p:ph idx="1"/>
          </p:nvPr>
        </p:nvSpPr>
        <p:spPr/>
        <p:txBody>
          <a:bodyPr>
            <a:normAutofit fontScale="70000" lnSpcReduction="20000"/>
          </a:bodyPr>
          <a:lstStyle/>
          <a:p>
            <a:endParaRPr lang="en-US" dirty="0"/>
          </a:p>
          <a:p>
            <a:pPr marL="0" indent="0">
              <a:buNone/>
            </a:pPr>
            <a:r>
              <a:rPr lang="en-US" sz="3100" dirty="0"/>
              <a:t>“Bhagavan used to sleep on the sofa </a:t>
            </a:r>
            <a:r>
              <a:rPr lang="en-US" sz="3100" dirty="0" smtClean="0"/>
              <a:t>and attendants on the floor.</a:t>
            </a:r>
          </a:p>
          <a:p>
            <a:pPr marL="0" indent="0">
              <a:buNone/>
            </a:pPr>
            <a:endParaRPr lang="en-US" sz="3100" dirty="0" smtClean="0"/>
          </a:p>
          <a:p>
            <a:pPr marL="0" indent="0">
              <a:buNone/>
            </a:pPr>
            <a:r>
              <a:rPr lang="en-US" sz="3100" dirty="0" smtClean="0"/>
              <a:t>Bhagavan never had to call us </a:t>
            </a:r>
            <a:r>
              <a:rPr lang="en-US" sz="3100" dirty="0"/>
              <a:t>by name or wake us </a:t>
            </a:r>
            <a:r>
              <a:rPr lang="en-US" sz="3100" dirty="0" smtClean="0"/>
              <a:t>up. Bhagavan’s </a:t>
            </a:r>
            <a:r>
              <a:rPr lang="en-US" sz="3100" dirty="0"/>
              <a:t>look in our direction produced </a:t>
            </a:r>
            <a:r>
              <a:rPr lang="en-US" sz="3100" dirty="0" smtClean="0"/>
              <a:t>a sense </a:t>
            </a:r>
            <a:r>
              <a:rPr lang="en-US" sz="3100" dirty="0"/>
              <a:t>of brilliant light in us and we used to wake up at </a:t>
            </a:r>
            <a:r>
              <a:rPr lang="en-US" sz="3100" dirty="0" smtClean="0"/>
              <a:t>once.</a:t>
            </a:r>
          </a:p>
          <a:p>
            <a:pPr marL="0" indent="0">
              <a:buNone/>
            </a:pPr>
            <a:r>
              <a:rPr lang="en-US" sz="3100" dirty="0" smtClean="0"/>
              <a:t> </a:t>
            </a:r>
          </a:p>
          <a:p>
            <a:pPr marL="0" indent="0">
              <a:buNone/>
            </a:pPr>
            <a:r>
              <a:rPr lang="en-US" sz="3100" dirty="0" smtClean="0"/>
              <a:t> Bhagavan </a:t>
            </a:r>
            <a:r>
              <a:rPr lang="en-US" sz="3100" dirty="0"/>
              <a:t>never ordered his servants about. </a:t>
            </a:r>
            <a:endParaRPr lang="en-US" sz="3100" dirty="0" smtClean="0"/>
          </a:p>
          <a:p>
            <a:pPr marL="0" indent="0">
              <a:buNone/>
            </a:pPr>
            <a:r>
              <a:rPr lang="en-US" sz="3100" dirty="0" smtClean="0"/>
              <a:t> </a:t>
            </a:r>
          </a:p>
          <a:p>
            <a:pPr marL="0" indent="0">
              <a:buNone/>
            </a:pPr>
            <a:r>
              <a:rPr lang="en-US" sz="3100" dirty="0" smtClean="0"/>
              <a:t> </a:t>
            </a:r>
            <a:r>
              <a:rPr lang="en-US" sz="3100" dirty="0"/>
              <a:t>B</a:t>
            </a:r>
            <a:r>
              <a:rPr lang="en-US" sz="3100" dirty="0" smtClean="0"/>
              <a:t>ut </a:t>
            </a:r>
            <a:r>
              <a:rPr lang="en-US" sz="3100" dirty="0"/>
              <a:t>the attendants would </a:t>
            </a:r>
            <a:r>
              <a:rPr lang="en-US" sz="3100" dirty="0" smtClean="0"/>
              <a:t>always anticipate </a:t>
            </a:r>
            <a:r>
              <a:rPr lang="en-US" sz="3100" dirty="0"/>
              <a:t>his wishes and do what was necessary</a:t>
            </a:r>
            <a:r>
              <a:rPr lang="en-US" sz="3100" dirty="0" smtClean="0"/>
              <a:t>.”</a:t>
            </a:r>
          </a:p>
          <a:p>
            <a:pPr marL="0" indent="0">
              <a:buNone/>
            </a:pPr>
            <a:endParaRPr lang="en-US" dirty="0" smtClean="0"/>
          </a:p>
          <a:p>
            <a:pPr marL="0" indent="0">
              <a:buNone/>
            </a:pPr>
            <a:r>
              <a:rPr lang="en-US" dirty="0" smtClean="0"/>
              <a:t>Kunju </a:t>
            </a:r>
            <a:r>
              <a:rPr lang="en-US" dirty="0"/>
              <a:t>Swami…. Arunachala Ramana  Eternal Ocean of Grace</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7</a:t>
            </a:fld>
            <a:endParaRPr lang="en-US" dirty="0"/>
          </a:p>
        </p:txBody>
      </p:sp>
    </p:spTree>
    <p:extLst>
      <p:ext uri="{BB962C8B-B14F-4D97-AF65-F5344CB8AC3E}">
        <p14:creationId xmlns="" xmlns:p14="http://schemas.microsoft.com/office/powerpoint/2010/main" val="20415096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Satyananda Swami</a:t>
            </a:r>
            <a:endParaRPr lang="en-US" sz="4000" b="1" dirty="0"/>
          </a:p>
        </p:txBody>
      </p:sp>
      <p:sp>
        <p:nvSpPr>
          <p:cNvPr id="3" name="Content Placeholder 2"/>
          <p:cNvSpPr>
            <a:spLocks noGrp="1"/>
          </p:cNvSpPr>
          <p:nvPr>
            <p:ph idx="1"/>
          </p:nvPr>
        </p:nvSpPr>
        <p:spPr>
          <a:xfrm>
            <a:off x="457200" y="1219200"/>
            <a:ext cx="8229600" cy="4876800"/>
          </a:xfrm>
        </p:spPr>
        <p:txBody>
          <a:bodyPr>
            <a:normAutofit lnSpcReduction="10000"/>
          </a:bodyPr>
          <a:lstStyle/>
          <a:p>
            <a:pPr marL="0" indent="0">
              <a:buNone/>
            </a:pPr>
            <a:endParaRPr lang="en-CA" sz="2400" dirty="0" smtClean="0"/>
          </a:p>
          <a:p>
            <a:r>
              <a:rPr lang="en-CA" sz="2400" dirty="0" smtClean="0"/>
              <a:t>One </a:t>
            </a:r>
            <a:r>
              <a:rPr lang="en-CA" sz="2400" dirty="0"/>
              <a:t>day Sri Bhagavan </a:t>
            </a:r>
            <a:r>
              <a:rPr lang="en-CA" sz="2400" dirty="0" smtClean="0"/>
              <a:t>narrated and acted  </a:t>
            </a:r>
            <a:r>
              <a:rPr lang="en-CA" sz="2400" dirty="0"/>
              <a:t>to </a:t>
            </a:r>
            <a:r>
              <a:rPr lang="en-CA" sz="2400" dirty="0" smtClean="0"/>
              <a:t>Satya how one </a:t>
            </a:r>
            <a:r>
              <a:rPr lang="en-CA" sz="2400" dirty="0"/>
              <a:t>Sadguru Swami from </a:t>
            </a:r>
            <a:r>
              <a:rPr lang="en-CA" sz="2400" dirty="0" smtClean="0"/>
              <a:t>Kerala behaved.. </a:t>
            </a:r>
          </a:p>
          <a:p>
            <a:pPr>
              <a:buNone/>
            </a:pPr>
            <a:r>
              <a:rPr lang="en-CA" sz="2400" dirty="0" smtClean="0"/>
              <a:t>      “You </a:t>
            </a:r>
            <a:r>
              <a:rPr lang="en-CA" sz="2400" dirty="0"/>
              <a:t>are a </a:t>
            </a:r>
            <a:r>
              <a:rPr lang="en-CA" sz="2400" dirty="0" smtClean="0"/>
              <a:t>good boy</a:t>
            </a:r>
            <a:r>
              <a:rPr lang="en-CA" sz="2400" dirty="0"/>
              <a:t>. It is a pleasure to see </a:t>
            </a:r>
            <a:r>
              <a:rPr lang="en-CA" sz="2400" dirty="0" smtClean="0"/>
              <a:t>you”. </a:t>
            </a:r>
          </a:p>
          <a:p>
            <a:pPr>
              <a:buNone/>
            </a:pPr>
            <a:r>
              <a:rPr lang="en-CA" sz="2400" dirty="0" smtClean="0"/>
              <a:t>     Satya </a:t>
            </a:r>
            <a:r>
              <a:rPr lang="en-CA" sz="2400" dirty="0"/>
              <a:t>was alone </a:t>
            </a:r>
            <a:r>
              <a:rPr lang="en-CA" sz="2400" dirty="0" smtClean="0"/>
              <a:t>with Bhagavan </a:t>
            </a:r>
            <a:r>
              <a:rPr lang="en-CA" sz="2400" dirty="0"/>
              <a:t>at the time and still remember the </a:t>
            </a:r>
            <a:r>
              <a:rPr lang="en-CA" sz="2400" dirty="0" smtClean="0"/>
              <a:t>scene </a:t>
            </a:r>
            <a:r>
              <a:rPr lang="en-US" sz="2400" dirty="0" smtClean="0"/>
              <a:t>with joy.</a:t>
            </a:r>
          </a:p>
          <a:p>
            <a:pPr marL="0" indent="0">
              <a:buNone/>
            </a:pPr>
            <a:endParaRPr lang="en-US" sz="2400" dirty="0" smtClean="0"/>
          </a:p>
          <a:p>
            <a:r>
              <a:rPr lang="en-US" sz="2400" dirty="0"/>
              <a:t>After one operation there was profuse bleeding from the body of Bhagavan. </a:t>
            </a:r>
            <a:r>
              <a:rPr lang="en-US" sz="2400" dirty="0" smtClean="0"/>
              <a:t>Satyananda </a:t>
            </a:r>
            <a:r>
              <a:rPr lang="en-US" sz="2400" dirty="0"/>
              <a:t>was very moved and, shedding tears, told Bhagavan that it was painful to see such suffering. Bhagavan was absolutely unconcerned </a:t>
            </a:r>
            <a:endParaRPr lang="en-US" sz="2400" dirty="0" smtClean="0"/>
          </a:p>
          <a:p>
            <a:pPr>
              <a:buNone/>
            </a:pPr>
            <a:r>
              <a:rPr lang="en-US" sz="2400" dirty="0" smtClean="0"/>
              <a:t>        “What </a:t>
            </a:r>
            <a:r>
              <a:rPr lang="en-US" sz="2400" dirty="0"/>
              <a:t>suffering? All is Bliss.”</a:t>
            </a:r>
          </a:p>
          <a:p>
            <a:pPr marL="0" indent="0">
              <a:buNone/>
            </a:pPr>
            <a:endParaRPr lang="en-US" sz="2400" dirty="0" smtClean="0"/>
          </a:p>
          <a:p>
            <a:pPr marL="0" indent="0">
              <a:buNone/>
            </a:pPr>
            <a:endParaRPr lang="en-CA"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70</a:t>
            </a:fld>
            <a:endParaRPr lang="en-US" dirty="0"/>
          </a:p>
        </p:txBody>
      </p:sp>
    </p:spTree>
    <p:extLst>
      <p:ext uri="{BB962C8B-B14F-4D97-AF65-F5344CB8AC3E}">
        <p14:creationId xmlns="" xmlns:p14="http://schemas.microsoft.com/office/powerpoint/2010/main" val="30525325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Satyananda Swami</a:t>
            </a:r>
            <a:endParaRPr lang="en-US" sz="4000" b="1" dirty="0"/>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pPr marL="0" indent="0">
              <a:buNone/>
            </a:pPr>
            <a:r>
              <a:rPr lang="en-US" dirty="0" smtClean="0"/>
              <a:t>Satya </a:t>
            </a:r>
            <a:r>
              <a:rPr lang="en-US" dirty="0"/>
              <a:t>was blessed to be near Bhagavan during the </a:t>
            </a:r>
            <a:r>
              <a:rPr lang="en-US" i="1" dirty="0" smtClean="0"/>
              <a:t>Maha</a:t>
            </a:r>
            <a:r>
              <a:rPr lang="en-US" dirty="0"/>
              <a:t> </a:t>
            </a:r>
            <a:r>
              <a:rPr lang="en-US" i="1" dirty="0" smtClean="0"/>
              <a:t>Nirvana</a:t>
            </a:r>
            <a:r>
              <a:rPr lang="en-US" dirty="0"/>
              <a:t>. </a:t>
            </a:r>
            <a:endParaRPr lang="en-US" dirty="0" smtClean="0"/>
          </a:p>
          <a:p>
            <a:pPr marL="0" indent="0">
              <a:buNone/>
            </a:pPr>
            <a:endParaRPr lang="en-US" dirty="0" smtClean="0"/>
          </a:p>
          <a:p>
            <a:r>
              <a:rPr lang="en-US" dirty="0" smtClean="0"/>
              <a:t>At </a:t>
            </a:r>
            <a:r>
              <a:rPr lang="en-US" dirty="0"/>
              <a:t>6 </a:t>
            </a:r>
            <a:r>
              <a:rPr lang="en-US" dirty="0" smtClean="0"/>
              <a:t>pm  He massaged </a:t>
            </a:r>
            <a:r>
              <a:rPr lang="en-US" dirty="0"/>
              <a:t>Bhagavan’s </a:t>
            </a:r>
            <a:r>
              <a:rPr lang="en-US" dirty="0" smtClean="0"/>
              <a:t>legs. </a:t>
            </a:r>
          </a:p>
          <a:p>
            <a:pPr>
              <a:buNone/>
            </a:pPr>
            <a:endParaRPr lang="en-US" dirty="0" smtClean="0"/>
          </a:p>
          <a:p>
            <a:r>
              <a:rPr lang="en-US" dirty="0" smtClean="0"/>
              <a:t>At 6.30pm  </a:t>
            </a:r>
            <a:r>
              <a:rPr lang="en-US" dirty="0"/>
              <a:t>Bhagavan wished to sit </a:t>
            </a:r>
            <a:r>
              <a:rPr lang="en-US" dirty="0" smtClean="0"/>
              <a:t>upright. </a:t>
            </a:r>
            <a:r>
              <a:rPr lang="en-US" dirty="0"/>
              <a:t>Then </a:t>
            </a:r>
            <a:r>
              <a:rPr lang="en-US" dirty="0" smtClean="0"/>
              <a:t>the </a:t>
            </a:r>
            <a:r>
              <a:rPr lang="en-US" dirty="0"/>
              <a:t>chanting of </a:t>
            </a:r>
            <a:r>
              <a:rPr lang="en-US" i="1" dirty="0" err="1" smtClean="0"/>
              <a:t>Aksharamanamalai</a:t>
            </a:r>
            <a:r>
              <a:rPr lang="en-US" i="1" dirty="0" smtClean="0"/>
              <a:t>  </a:t>
            </a:r>
            <a:r>
              <a:rPr lang="en-US" dirty="0" smtClean="0"/>
              <a:t>was</a:t>
            </a:r>
            <a:r>
              <a:rPr lang="en-US" i="1" dirty="0" smtClean="0"/>
              <a:t> </a:t>
            </a:r>
            <a:r>
              <a:rPr lang="en-US" dirty="0" smtClean="0"/>
              <a:t>started. </a:t>
            </a:r>
            <a:r>
              <a:rPr lang="en-US" dirty="0"/>
              <a:t>There were profuse </a:t>
            </a:r>
            <a:r>
              <a:rPr lang="en-US" dirty="0" smtClean="0"/>
              <a:t>tears from </a:t>
            </a:r>
            <a:r>
              <a:rPr lang="en-US" dirty="0"/>
              <a:t>Bhagavan, though there was no change in the </a:t>
            </a:r>
            <a:r>
              <a:rPr lang="en-US" dirty="0" smtClean="0"/>
              <a:t>expression on </a:t>
            </a:r>
            <a:r>
              <a:rPr lang="en-US" dirty="0"/>
              <a:t>his face. It was such an immense outflow that Dr. </a:t>
            </a:r>
            <a:r>
              <a:rPr lang="en-US" dirty="0" smtClean="0"/>
              <a:t>T.N. Krishnaswami </a:t>
            </a:r>
            <a:r>
              <a:rPr lang="en-US" dirty="0"/>
              <a:t>asked </a:t>
            </a:r>
            <a:r>
              <a:rPr lang="en-US" dirty="0" smtClean="0"/>
              <a:t>Satya </a:t>
            </a:r>
            <a:r>
              <a:rPr lang="en-US" dirty="0"/>
              <a:t>to wipe the tears </a:t>
            </a:r>
            <a:r>
              <a:rPr lang="en-US" dirty="0" smtClean="0"/>
              <a:t>away. He </a:t>
            </a:r>
            <a:r>
              <a:rPr lang="en-US" dirty="0"/>
              <a:t>did so, but </a:t>
            </a:r>
            <a:r>
              <a:rPr lang="en-US" dirty="0" smtClean="0"/>
              <a:t>tears </a:t>
            </a:r>
            <a:r>
              <a:rPr lang="en-US" dirty="0"/>
              <a:t>would not stop. This continued till 8 </a:t>
            </a:r>
            <a:r>
              <a:rPr lang="en-US" dirty="0" smtClean="0"/>
              <a:t>p.m.</a:t>
            </a:r>
          </a:p>
          <a:p>
            <a:endParaRPr lang="en-US" dirty="0" smtClean="0"/>
          </a:p>
          <a:p>
            <a:r>
              <a:rPr lang="en-US" dirty="0" smtClean="0"/>
              <a:t>Satya gave a </a:t>
            </a:r>
            <a:r>
              <a:rPr lang="en-US" dirty="0"/>
              <a:t>little water and fruit juice to </a:t>
            </a:r>
            <a:r>
              <a:rPr lang="en-US" dirty="0" smtClean="0"/>
              <a:t>Bhagavan</a:t>
            </a:r>
            <a:r>
              <a:rPr lang="en-US" dirty="0"/>
              <a:t> </a:t>
            </a:r>
            <a:r>
              <a:rPr lang="en-US" dirty="0" smtClean="0"/>
              <a:t>with a </a:t>
            </a:r>
            <a:r>
              <a:rPr lang="en-US" dirty="0"/>
              <a:t>spoon</a:t>
            </a:r>
            <a:r>
              <a:rPr lang="en-US" dirty="0" smtClean="0"/>
              <a:t>.</a:t>
            </a:r>
          </a:p>
          <a:p>
            <a:pPr>
              <a:buNone/>
            </a:pPr>
            <a:r>
              <a:rPr lang="en-US" dirty="0" smtClean="0"/>
              <a:t>    “</a:t>
            </a:r>
            <a:r>
              <a:rPr lang="en-US" dirty="0"/>
              <a:t>The most awe-inspiring moment was the </a:t>
            </a:r>
            <a:r>
              <a:rPr lang="en-US" dirty="0" smtClean="0"/>
              <a:t>physical demise </a:t>
            </a:r>
            <a:r>
              <a:rPr lang="en-US" dirty="0"/>
              <a:t>of Bhagavan. There was no physical movement </a:t>
            </a:r>
            <a:r>
              <a:rPr lang="en-US" dirty="0" smtClean="0"/>
              <a:t>of any </a:t>
            </a:r>
            <a:r>
              <a:rPr lang="en-US" dirty="0"/>
              <a:t>kind, no visible change, not even a flutter. It was as </a:t>
            </a:r>
            <a:r>
              <a:rPr lang="en-US" dirty="0" smtClean="0"/>
              <a:t>if the </a:t>
            </a:r>
            <a:r>
              <a:rPr lang="en-US" dirty="0"/>
              <a:t>human frame in which Bhagavan was, turned into a </a:t>
            </a:r>
            <a:r>
              <a:rPr lang="en-US" dirty="0" smtClean="0"/>
              <a:t>statue instantaneously</a:t>
            </a:r>
            <a:r>
              <a:rPr lang="en-US" dirty="0"/>
              <a:t>.”</a:t>
            </a:r>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71</a:t>
            </a:fld>
            <a:endParaRPr lang="en-US" dirty="0"/>
          </a:p>
        </p:txBody>
      </p:sp>
    </p:spTree>
    <p:extLst>
      <p:ext uri="{BB962C8B-B14F-4D97-AF65-F5344CB8AC3E}">
        <p14:creationId xmlns="" xmlns:p14="http://schemas.microsoft.com/office/powerpoint/2010/main" val="2229998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Satyananda Swami</a:t>
            </a:r>
            <a:endParaRPr lang="en-US" sz="4000" b="1" dirty="0"/>
          </a:p>
        </p:txBody>
      </p:sp>
      <p:sp>
        <p:nvSpPr>
          <p:cNvPr id="3" name="Content Placeholder 2"/>
          <p:cNvSpPr>
            <a:spLocks noGrp="1"/>
          </p:cNvSpPr>
          <p:nvPr>
            <p:ph idx="1"/>
          </p:nvPr>
        </p:nvSpPr>
        <p:spPr>
          <a:xfrm>
            <a:off x="457200" y="1600200"/>
            <a:ext cx="8382000" cy="4953000"/>
          </a:xfrm>
        </p:spPr>
        <p:txBody>
          <a:bodyPr>
            <a:normAutofit fontScale="92500"/>
          </a:bodyPr>
          <a:lstStyle/>
          <a:p>
            <a:r>
              <a:rPr lang="en-CA" dirty="0" smtClean="0"/>
              <a:t>13 years observed silence since Bhagavans Nirvana</a:t>
            </a:r>
          </a:p>
          <a:p>
            <a:endParaRPr lang="en-CA" dirty="0" smtClean="0"/>
          </a:p>
          <a:p>
            <a:r>
              <a:rPr lang="en-CA" dirty="0" smtClean="0"/>
              <a:t>Took care of Nirvana room and library</a:t>
            </a:r>
          </a:p>
          <a:p>
            <a:pPr marL="0" indent="0">
              <a:buNone/>
            </a:pPr>
            <a:endParaRPr lang="en-CA" dirty="0" smtClean="0"/>
          </a:p>
          <a:p>
            <a:r>
              <a:rPr lang="en-CA" dirty="0"/>
              <a:t>“Has anyone fed the </a:t>
            </a:r>
            <a:r>
              <a:rPr lang="en-CA" dirty="0" smtClean="0"/>
              <a:t>peacock yet?”</a:t>
            </a:r>
            <a:endParaRPr lang="en-CA" dirty="0"/>
          </a:p>
          <a:p>
            <a:pPr marL="0" indent="0">
              <a:buNone/>
            </a:pPr>
            <a:r>
              <a:rPr lang="en-CA" dirty="0" smtClean="0"/>
              <a:t>     “Pori”(puffed corn) Swami  as he fed the peacocks</a:t>
            </a:r>
          </a:p>
          <a:p>
            <a:pPr marL="0" indent="0">
              <a:buNone/>
            </a:pPr>
            <a:r>
              <a:rPr lang="en-CA" dirty="0"/>
              <a:t> </a:t>
            </a:r>
            <a:r>
              <a:rPr lang="en-CA" dirty="0" smtClean="0"/>
              <a:t>     </a:t>
            </a:r>
          </a:p>
          <a:p>
            <a:r>
              <a:rPr lang="en-CA" dirty="0" smtClean="0"/>
              <a:t>Lived in Palakkottu until 1989 Nov 27</a:t>
            </a:r>
          </a:p>
          <a:p>
            <a:pPr marL="0" indent="0">
              <a:buNone/>
            </a:pPr>
            <a:endParaRPr lang="en-CA" dirty="0" smtClean="0"/>
          </a:p>
          <a:p>
            <a:endParaRPr lang="en-CA" dirty="0" smtClean="0"/>
          </a:p>
          <a:p>
            <a:endParaRPr lang="en-CA"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72</a:t>
            </a:fld>
            <a:endParaRPr lang="en-US" dirty="0"/>
          </a:p>
        </p:txBody>
      </p:sp>
    </p:spTree>
    <p:extLst>
      <p:ext uri="{BB962C8B-B14F-4D97-AF65-F5344CB8AC3E}">
        <p14:creationId xmlns="" xmlns:p14="http://schemas.microsoft.com/office/powerpoint/2010/main" val="40226875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Role in literary works of Bhagavan</a:t>
            </a:r>
            <a:endParaRPr lang="en-US" sz="4000" b="1" dirty="0"/>
          </a:p>
        </p:txBody>
      </p:sp>
      <p:sp>
        <p:nvSpPr>
          <p:cNvPr id="3" name="Content Placeholder 2"/>
          <p:cNvSpPr>
            <a:spLocks noGrp="1"/>
          </p:cNvSpPr>
          <p:nvPr>
            <p:ph idx="1"/>
          </p:nvPr>
        </p:nvSpPr>
        <p:spPr>
          <a:xfrm>
            <a:off x="381000" y="1447800"/>
            <a:ext cx="8229600" cy="5334000"/>
          </a:xfrm>
        </p:spPr>
        <p:txBody>
          <a:bodyPr>
            <a:noAutofit/>
          </a:bodyPr>
          <a:lstStyle/>
          <a:p>
            <a:r>
              <a:rPr lang="en-CA" sz="2000" dirty="0" smtClean="0"/>
              <a:t>Pazhani Swami</a:t>
            </a:r>
          </a:p>
          <a:p>
            <a:pPr marL="0" indent="0">
              <a:buNone/>
            </a:pPr>
            <a:r>
              <a:rPr lang="en-CA" sz="2000" dirty="0" smtClean="0"/>
              <a:t>     Akshara manamalai</a:t>
            </a:r>
          </a:p>
          <a:p>
            <a:pPr marL="0" indent="0">
              <a:buNone/>
            </a:pPr>
            <a:r>
              <a:rPr lang="en-CA" sz="2000" dirty="0" smtClean="0"/>
              <a:t>         translated </a:t>
            </a:r>
            <a:r>
              <a:rPr lang="en-CA" sz="2000" dirty="0"/>
              <a:t>to </a:t>
            </a:r>
            <a:r>
              <a:rPr lang="en-CA" sz="2000" dirty="0" smtClean="0"/>
              <a:t>Tamil: Dakshinamurthy Stotram, Hastamalakam, Guru Stuti               </a:t>
            </a:r>
          </a:p>
          <a:p>
            <a:r>
              <a:rPr lang="en-CA" sz="2000" dirty="0" smtClean="0"/>
              <a:t>Ayya Swami</a:t>
            </a:r>
          </a:p>
          <a:p>
            <a:pPr marL="0" indent="0">
              <a:buNone/>
            </a:pPr>
            <a:r>
              <a:rPr lang="en-CA" sz="2000" dirty="0" smtClean="0"/>
              <a:t>      Arunachala Ashtakam and Patigam </a:t>
            </a:r>
          </a:p>
          <a:p>
            <a:pPr marL="0" indent="0">
              <a:buNone/>
            </a:pPr>
            <a:r>
              <a:rPr lang="en-CA" sz="2000" dirty="0" smtClean="0"/>
              <a:t>      Translated </a:t>
            </a:r>
            <a:r>
              <a:rPr lang="en-CA" sz="2000" dirty="0"/>
              <a:t>Arunachala Pancharatnam to </a:t>
            </a:r>
            <a:r>
              <a:rPr lang="en-CA" sz="2000" dirty="0" smtClean="0"/>
              <a:t>Tamil </a:t>
            </a:r>
          </a:p>
          <a:p>
            <a:pPr marL="0" indent="0">
              <a:buNone/>
            </a:pPr>
            <a:r>
              <a:rPr lang="en-US" sz="2000" dirty="0" smtClean="0"/>
              <a:t>      translated </a:t>
            </a:r>
            <a:r>
              <a:rPr lang="en-US" sz="2000" dirty="0"/>
              <a:t>some parts of Sankara Vijayam to Malayalam</a:t>
            </a:r>
            <a:r>
              <a:rPr lang="en-US" sz="2000" dirty="0" smtClean="0"/>
              <a:t>.</a:t>
            </a:r>
          </a:p>
          <a:p>
            <a:pPr marL="0" indent="0">
              <a:buNone/>
            </a:pPr>
            <a:r>
              <a:rPr lang="en-CA" sz="2000" b="1" dirty="0" smtClean="0"/>
              <a:t>By 1917 Arunachala Stuti Panchakam completed</a:t>
            </a:r>
          </a:p>
          <a:p>
            <a:pPr marL="0" indent="0">
              <a:buNone/>
            </a:pPr>
            <a:endParaRPr lang="en-CA" sz="2000" dirty="0"/>
          </a:p>
          <a:p>
            <a:r>
              <a:rPr lang="en-CA" sz="2000" dirty="0"/>
              <a:t>Kunju Swami and Ramakrishna Swami</a:t>
            </a:r>
          </a:p>
          <a:p>
            <a:pPr marL="0" indent="0">
              <a:buNone/>
            </a:pPr>
            <a:r>
              <a:rPr lang="en-CA" sz="2000" dirty="0" smtClean="0"/>
              <a:t>       Upadesha </a:t>
            </a:r>
            <a:r>
              <a:rPr lang="en-CA" sz="2000" dirty="0" err="1" smtClean="0"/>
              <a:t>Saram</a:t>
            </a:r>
            <a:r>
              <a:rPr lang="en-CA" sz="2000" dirty="0" smtClean="0"/>
              <a:t> to </a:t>
            </a:r>
            <a:r>
              <a:rPr lang="en-CA" sz="2000" dirty="0"/>
              <a:t>M</a:t>
            </a:r>
            <a:r>
              <a:rPr lang="en-CA" sz="2000" dirty="0" smtClean="0"/>
              <a:t>alayalam </a:t>
            </a:r>
          </a:p>
          <a:p>
            <a:pPr marL="0" indent="0">
              <a:buNone/>
            </a:pPr>
            <a:endParaRPr lang="en-CA" sz="2000" dirty="0" smtClean="0"/>
          </a:p>
          <a:p>
            <a:r>
              <a:rPr lang="en-CA" sz="2000" dirty="0"/>
              <a:t>Madhava Swami</a:t>
            </a:r>
          </a:p>
          <a:p>
            <a:pPr marL="0" indent="0">
              <a:buNone/>
            </a:pPr>
            <a:r>
              <a:rPr lang="en-CA" sz="2000" dirty="0" smtClean="0"/>
              <a:t>     Sad Darshanam to Malayalam</a:t>
            </a:r>
          </a:p>
        </p:txBody>
      </p:sp>
      <p:sp>
        <p:nvSpPr>
          <p:cNvPr id="4" name="Slide Number Placeholder 3"/>
          <p:cNvSpPr>
            <a:spLocks noGrp="1"/>
          </p:cNvSpPr>
          <p:nvPr>
            <p:ph type="sldNum" sz="quarter" idx="12"/>
          </p:nvPr>
        </p:nvSpPr>
        <p:spPr/>
        <p:txBody>
          <a:bodyPr/>
          <a:lstStyle/>
          <a:p>
            <a:fld id="{12102807-61C3-4224-A505-661E95102FB5}" type="slidenum">
              <a:rPr lang="en-US" smtClean="0"/>
              <a:pPr/>
              <a:t>73</a:t>
            </a:fld>
            <a:endParaRPr lang="en-US" dirty="0"/>
          </a:p>
        </p:txBody>
      </p:sp>
    </p:spTree>
    <p:extLst>
      <p:ext uri="{BB962C8B-B14F-4D97-AF65-F5344CB8AC3E}">
        <p14:creationId xmlns="" xmlns:p14="http://schemas.microsoft.com/office/powerpoint/2010/main" val="34116627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Autofit/>
          </a:bodyPr>
          <a:lstStyle/>
          <a:p>
            <a:r>
              <a:rPr lang="en-CA" sz="4000" b="1" dirty="0" smtClean="0"/>
              <a:t>Contributions of attendants from Kerala</a:t>
            </a:r>
            <a:endParaRPr lang="en-US" sz="4000" b="1" dirty="0"/>
          </a:p>
        </p:txBody>
      </p:sp>
      <p:sp>
        <p:nvSpPr>
          <p:cNvPr id="3" name="Content Placeholder 2"/>
          <p:cNvSpPr>
            <a:spLocks noGrp="1"/>
          </p:cNvSpPr>
          <p:nvPr>
            <p:ph idx="1"/>
          </p:nvPr>
        </p:nvSpPr>
        <p:spPr/>
        <p:txBody>
          <a:bodyPr>
            <a:normAutofit fontScale="92500" lnSpcReduction="10000"/>
          </a:bodyPr>
          <a:lstStyle/>
          <a:p>
            <a:r>
              <a:rPr lang="en-CA" sz="2800" dirty="0" smtClean="0"/>
              <a:t>Made sure Bhagavan’s physical presence for more than 5 decades.</a:t>
            </a:r>
          </a:p>
          <a:p>
            <a:endParaRPr lang="en-CA" sz="2800" dirty="0" smtClean="0"/>
          </a:p>
          <a:p>
            <a:r>
              <a:rPr lang="en-CA" sz="2800" dirty="0" smtClean="0"/>
              <a:t>Requested Bhagavan to interpret/translate and write many literary works that we cherish today.</a:t>
            </a:r>
          </a:p>
          <a:p>
            <a:endParaRPr lang="en-CA" sz="2800" dirty="0" smtClean="0"/>
          </a:p>
          <a:p>
            <a:r>
              <a:rPr lang="en-CA" sz="2800" dirty="0"/>
              <a:t>Lived by his teachings and set an </a:t>
            </a:r>
            <a:r>
              <a:rPr lang="en-CA" sz="2800" dirty="0" smtClean="0"/>
              <a:t>example.</a:t>
            </a:r>
            <a:endParaRPr lang="en-CA" sz="2800" dirty="0"/>
          </a:p>
          <a:p>
            <a:pPr marL="0" indent="0">
              <a:buNone/>
            </a:pPr>
            <a:endParaRPr lang="en-CA" sz="2800" dirty="0" smtClean="0"/>
          </a:p>
          <a:p>
            <a:r>
              <a:rPr lang="en-CA" sz="2800" dirty="0" smtClean="0"/>
              <a:t>Remained as guides and treasure troves for future devotees.</a:t>
            </a:r>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74</a:t>
            </a:fld>
            <a:endParaRPr lang="en-US" dirty="0"/>
          </a:p>
        </p:txBody>
      </p:sp>
    </p:spTree>
    <p:extLst>
      <p:ext uri="{BB962C8B-B14F-4D97-AF65-F5344CB8AC3E}">
        <p14:creationId xmlns="" xmlns:p14="http://schemas.microsoft.com/office/powerpoint/2010/main" val="33693465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a:t>Kunju Swami</a:t>
            </a:r>
            <a:endParaRPr lang="en-US" sz="4000" b="1" dirty="0"/>
          </a:p>
        </p:txBody>
      </p:sp>
      <p:sp>
        <p:nvSpPr>
          <p:cNvPr id="3" name="Content Placeholder 2"/>
          <p:cNvSpPr>
            <a:spLocks noGrp="1"/>
          </p:cNvSpPr>
          <p:nvPr>
            <p:ph idx="1"/>
          </p:nvPr>
        </p:nvSpPr>
        <p:spPr>
          <a:xfrm>
            <a:off x="457200" y="1295400"/>
            <a:ext cx="8229600" cy="5334000"/>
          </a:xfrm>
        </p:spPr>
        <p:txBody>
          <a:bodyPr>
            <a:normAutofit fontScale="92500" lnSpcReduction="20000"/>
          </a:bodyPr>
          <a:lstStyle/>
          <a:p>
            <a:r>
              <a:rPr lang="en-CA" sz="2800" dirty="0" smtClean="0"/>
              <a:t>Upadesha to Kunju Swami in 1932</a:t>
            </a:r>
          </a:p>
          <a:p>
            <a:endParaRPr lang="en-CA" sz="2800" dirty="0" smtClean="0"/>
          </a:p>
          <a:p>
            <a:r>
              <a:rPr lang="en-CA" sz="2400" dirty="0" smtClean="0"/>
              <a:t>“</a:t>
            </a:r>
            <a:r>
              <a:rPr lang="en-CA" sz="2400" dirty="0"/>
              <a:t>Make Self Enquiry your final aim, but also practice meditation, japa and parayana. Practice them relentlessly. If you tire of meditation, take to japa, if you tire of japa, take to Self Enquiry, if you tire of that, do the </a:t>
            </a:r>
            <a:r>
              <a:rPr lang="en-CA" sz="2400" dirty="0" smtClean="0"/>
              <a:t>parayana. </a:t>
            </a:r>
            <a:r>
              <a:rPr lang="en-CA" sz="2400" dirty="0"/>
              <a:t>Do not have a gap between them. Do not allow </a:t>
            </a:r>
            <a:r>
              <a:rPr lang="en-CA" sz="2400" dirty="0" smtClean="0"/>
              <a:t>the mind </a:t>
            </a:r>
            <a:r>
              <a:rPr lang="en-CA" sz="2400" dirty="0"/>
              <a:t>to </a:t>
            </a:r>
            <a:r>
              <a:rPr lang="en-CA" sz="2400" dirty="0" smtClean="0"/>
              <a:t>sway. </a:t>
            </a:r>
            <a:r>
              <a:rPr lang="en-CA" sz="2400" dirty="0"/>
              <a:t>Practice this faithfully, and in the end you will be established in Self Enquiry and find culmination in Self realization.” </a:t>
            </a:r>
            <a:endParaRPr lang="en-CA" sz="2400" dirty="0" smtClean="0"/>
          </a:p>
          <a:p>
            <a:pPr marL="0" indent="0">
              <a:buNone/>
            </a:pPr>
            <a:endParaRPr lang="en-CA" sz="2400" dirty="0" smtClean="0"/>
          </a:p>
          <a:p>
            <a:r>
              <a:rPr lang="en-CA" sz="2400" dirty="0" smtClean="0"/>
              <a:t>“Why</a:t>
            </a:r>
            <a:r>
              <a:rPr lang="en-CA" sz="2400" dirty="0"/>
              <a:t>? It is very easy. Before you go to sleep, meditate and go into the Self. Then when you fall asleep, your whole sleep will be a meditation of staying in the Self. The moment you wake up in the morning, again go into meditation for a few minutes and remain as the Self. Throughout the waking state, the undercurrent of remaining in the Self will be there even though you are working, </a:t>
            </a:r>
            <a:r>
              <a:rPr lang="en-CA" sz="2400" dirty="0" smtClean="0"/>
              <a:t>or arguing. </a:t>
            </a:r>
            <a:r>
              <a:rPr lang="en-CA" sz="2400" dirty="0"/>
              <a:t>This substratum will always keep you in the </a:t>
            </a:r>
            <a:r>
              <a:rPr lang="en-CA" sz="2400" dirty="0" smtClean="0"/>
              <a:t>Self.”</a:t>
            </a:r>
          </a:p>
          <a:p>
            <a:endParaRPr lang="en-US" sz="28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75</a:t>
            </a:fld>
            <a:endParaRPr lang="en-US" dirty="0"/>
          </a:p>
        </p:txBody>
      </p:sp>
    </p:spTree>
    <p:extLst>
      <p:ext uri="{BB962C8B-B14F-4D97-AF65-F5344CB8AC3E}">
        <p14:creationId xmlns="" xmlns:p14="http://schemas.microsoft.com/office/powerpoint/2010/main" val="31727333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102807-61C3-4224-A505-661E95102FB5}" type="slidenum">
              <a:rPr lang="en-US" smtClean="0"/>
              <a:pPr/>
              <a:t>76</a:t>
            </a:fld>
            <a:endParaRPr lang="en-US" dirty="0"/>
          </a:p>
        </p:txBody>
      </p:sp>
      <p:pic>
        <p:nvPicPr>
          <p:cNvPr id="3075" name="Picture 3"/>
          <p:cNvPicPr>
            <a:picLocks noGrp="1" noChangeAspect="1" noChangeArrowheads="1"/>
          </p:cNvPicPr>
          <p:nvPr>
            <p:ph idx="1"/>
          </p:nvPr>
        </p:nvPicPr>
        <p:blipFill>
          <a:blip r:embed="rId2" cstate="print"/>
          <a:srcRect/>
          <a:stretch>
            <a:fillRect/>
          </a:stretch>
        </p:blipFill>
        <p:spPr bwMode="auto">
          <a:xfrm>
            <a:off x="5486400" y="4126289"/>
            <a:ext cx="3657600" cy="2731712"/>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a:stretch>
            <a:fillRect/>
          </a:stretch>
        </p:blipFill>
        <p:spPr bwMode="auto">
          <a:xfrm>
            <a:off x="1981200" y="2057400"/>
            <a:ext cx="3627860" cy="2454474"/>
          </a:xfrm>
          <a:prstGeom prst="rect">
            <a:avLst/>
          </a:prstGeom>
          <a:noFill/>
          <a:ln w="9525">
            <a:noFill/>
            <a:miter lim="800000"/>
            <a:headEnd/>
            <a:tailEnd/>
          </a:ln>
          <a:effectLst/>
        </p:spPr>
      </p:pic>
      <p:pic>
        <p:nvPicPr>
          <p:cNvPr id="3078" name="Picture 6"/>
          <p:cNvPicPr>
            <a:picLocks noChangeAspect="1" noChangeArrowheads="1"/>
          </p:cNvPicPr>
          <p:nvPr/>
        </p:nvPicPr>
        <p:blipFill>
          <a:blip r:embed="rId4" cstate="print"/>
          <a:srcRect/>
          <a:stretch>
            <a:fillRect/>
          </a:stretch>
        </p:blipFill>
        <p:spPr bwMode="auto">
          <a:xfrm>
            <a:off x="1" y="0"/>
            <a:ext cx="3886200" cy="2187277"/>
          </a:xfrm>
          <a:prstGeom prst="rect">
            <a:avLst/>
          </a:prstGeom>
          <a:noFill/>
          <a:ln w="9525">
            <a:noFill/>
            <a:miter lim="800000"/>
            <a:headEnd/>
            <a:tailEnd/>
          </a:ln>
          <a:effectLst/>
        </p:spPr>
      </p:pic>
      <p:sp>
        <p:nvSpPr>
          <p:cNvPr id="10" name="Title 9"/>
          <p:cNvSpPr>
            <a:spLocks noGrp="1"/>
          </p:cNvSpPr>
          <p:nvPr>
            <p:ph type="title"/>
          </p:nvPr>
        </p:nvSpPr>
        <p:spPr>
          <a:xfrm>
            <a:off x="3581400" y="304800"/>
            <a:ext cx="5715000" cy="1600200"/>
          </a:xfrm>
        </p:spPr>
        <p:txBody>
          <a:bodyPr>
            <a:normAutofit fontScale="90000"/>
          </a:bodyPr>
          <a:lstStyle/>
          <a:p>
            <a:r>
              <a:rPr lang="en-CA" sz="2700" dirty="0" smtClean="0"/>
              <a:t/>
            </a:r>
            <a:br>
              <a:rPr lang="en-CA" sz="2700" dirty="0" smtClean="0"/>
            </a:br>
            <a:r>
              <a:rPr lang="en-CA" sz="2700" dirty="0" smtClean="0"/>
              <a:t/>
            </a:r>
            <a:br>
              <a:rPr lang="en-CA" sz="2700" dirty="0" smtClean="0"/>
            </a:br>
            <a:r>
              <a:rPr lang="en-CA" sz="2700" dirty="0" smtClean="0"/>
              <a:t/>
            </a:r>
            <a:br>
              <a:rPr lang="en-CA" sz="2700" dirty="0" smtClean="0"/>
            </a:br>
            <a:r>
              <a:rPr lang="en-CA" sz="2700" dirty="0" smtClean="0"/>
              <a:t/>
            </a:r>
            <a:br>
              <a:rPr lang="en-CA" sz="2700" dirty="0" smtClean="0"/>
            </a:br>
            <a:r>
              <a:rPr lang="en-CA" sz="2700" dirty="0" smtClean="0"/>
              <a:t/>
            </a:r>
            <a:br>
              <a:rPr lang="en-CA" sz="2700" dirty="0" smtClean="0"/>
            </a:br>
            <a:r>
              <a:rPr lang="en-CA" sz="2700" dirty="0" smtClean="0"/>
              <a:t/>
            </a:r>
            <a:br>
              <a:rPr lang="en-CA" sz="2700" dirty="0" smtClean="0"/>
            </a:br>
            <a:r>
              <a:rPr lang="en-CA" sz="2700" dirty="0" smtClean="0"/>
              <a:t/>
            </a:r>
            <a:br>
              <a:rPr lang="en-CA" sz="2700" dirty="0" smtClean="0"/>
            </a:br>
            <a:r>
              <a:rPr lang="en-CA" sz="2700" dirty="0" smtClean="0"/>
              <a:t>O Arunachala! Bestow Your Grace </a:t>
            </a:r>
            <a:br>
              <a:rPr lang="en-CA" sz="2700" dirty="0" smtClean="0"/>
            </a:br>
            <a:r>
              <a:rPr lang="en-CA" sz="2700" dirty="0" smtClean="0"/>
              <a:t>so that I may graciously become </a:t>
            </a:r>
            <a:br>
              <a:rPr lang="en-CA" sz="2700" dirty="0" smtClean="0"/>
            </a:br>
            <a:r>
              <a:rPr lang="en-CA" sz="2700" dirty="0" smtClean="0"/>
              <a:t> </a:t>
            </a:r>
            <a:br>
              <a:rPr lang="en-CA" sz="2700" dirty="0" smtClean="0"/>
            </a:br>
            <a:r>
              <a:rPr lang="en-CA" sz="2700" dirty="0" smtClean="0"/>
              <a:t>       a devotee </a:t>
            </a:r>
            <a:br>
              <a:rPr lang="en-CA" sz="2700" dirty="0" smtClean="0"/>
            </a:br>
            <a:r>
              <a:rPr lang="en-CA" sz="2700" dirty="0" smtClean="0"/>
              <a:t/>
            </a:r>
            <a:br>
              <a:rPr lang="en-CA" sz="2700" dirty="0" smtClean="0"/>
            </a:br>
            <a:r>
              <a:rPr lang="en-CA" sz="2700" dirty="0" smtClean="0"/>
              <a:t>                 </a:t>
            </a:r>
            <a:br>
              <a:rPr lang="en-CA" sz="2700" dirty="0" smtClean="0"/>
            </a:br>
            <a:r>
              <a:rPr lang="en-CA" sz="2700" dirty="0" smtClean="0"/>
              <a:t>               of the devotes    </a:t>
            </a:r>
            <a:br>
              <a:rPr lang="en-CA" sz="2700" dirty="0" smtClean="0"/>
            </a:br>
            <a:r>
              <a:rPr lang="en-CA" sz="2700" dirty="0" smtClean="0"/>
              <a:t>                                                    </a:t>
            </a:r>
            <a:br>
              <a:rPr lang="en-CA" sz="2700" dirty="0" smtClean="0"/>
            </a:br>
            <a:r>
              <a:rPr lang="en-CA" sz="2700" dirty="0" smtClean="0"/>
              <a:t>                        </a:t>
            </a:r>
            <a:br>
              <a:rPr lang="en-CA" sz="2700" dirty="0" smtClean="0"/>
            </a:br>
            <a:r>
              <a:rPr lang="en-CA" sz="2700" dirty="0" smtClean="0"/>
              <a:t>                       of the devotees</a:t>
            </a:r>
            <a:r>
              <a:rPr lang="en-CA" dirty="0" smtClean="0"/>
              <a:t/>
            </a:r>
            <a:br>
              <a:rPr lang="en-CA" dirty="0" smtClean="0"/>
            </a:b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8229600" cy="5334000"/>
          </a:xfrm>
        </p:spPr>
        <p:txBody>
          <a:bodyPr>
            <a:normAutofit fontScale="55000" lnSpcReduction="20000"/>
          </a:bodyPr>
          <a:lstStyle/>
          <a:p>
            <a:endParaRPr lang="en-CA" dirty="0" smtClean="0"/>
          </a:p>
          <a:p>
            <a:endParaRPr lang="en-CA" dirty="0"/>
          </a:p>
          <a:p>
            <a:pPr marL="0" indent="0">
              <a:buNone/>
            </a:pPr>
            <a:r>
              <a:rPr lang="en-CA" dirty="0" smtClean="0"/>
              <a:t>            </a:t>
            </a:r>
            <a:endParaRPr lang="en-CA" dirty="0"/>
          </a:p>
          <a:p>
            <a:endParaRPr lang="en-CA" dirty="0" smtClean="0"/>
          </a:p>
          <a:p>
            <a:pPr marL="0" indent="0">
              <a:buNone/>
            </a:pPr>
            <a:endParaRPr lang="en-CA" dirty="0"/>
          </a:p>
          <a:p>
            <a:pPr marL="0" indent="0">
              <a:buNone/>
            </a:pPr>
            <a:r>
              <a:rPr lang="en-CA" dirty="0" smtClean="0"/>
              <a:t>           </a:t>
            </a:r>
          </a:p>
          <a:p>
            <a:pPr marL="0" indent="0">
              <a:buNone/>
            </a:pPr>
            <a:endParaRPr lang="en-CA" dirty="0"/>
          </a:p>
          <a:p>
            <a:pPr marL="0" indent="0">
              <a:buNone/>
            </a:pPr>
            <a:r>
              <a:rPr lang="en-CA" dirty="0" smtClean="0"/>
              <a:t> </a:t>
            </a:r>
          </a:p>
          <a:p>
            <a:pPr marL="0" indent="0">
              <a:buNone/>
            </a:pPr>
            <a:endParaRPr lang="en-CA" dirty="0"/>
          </a:p>
          <a:p>
            <a:pPr marL="0" indent="0">
              <a:buNone/>
            </a:pPr>
            <a:r>
              <a:rPr lang="en-CA" dirty="0" smtClean="0"/>
              <a:t>                        </a:t>
            </a:r>
          </a:p>
          <a:p>
            <a:pPr marL="0" indent="0">
              <a:buNone/>
            </a:pPr>
            <a:r>
              <a:rPr lang="en-CA" dirty="0" smtClean="0"/>
              <a:t>                    </a:t>
            </a:r>
          </a:p>
          <a:p>
            <a:pPr marL="0" indent="0">
              <a:buNone/>
            </a:pPr>
            <a:r>
              <a:rPr lang="en-CA" dirty="0"/>
              <a:t> </a:t>
            </a:r>
            <a:r>
              <a:rPr lang="en-CA" dirty="0" smtClean="0"/>
              <a:t>                          </a:t>
            </a:r>
          </a:p>
          <a:p>
            <a:pPr marL="0" indent="0">
              <a:buNone/>
            </a:pPr>
            <a:r>
              <a:rPr lang="en-CA" dirty="0"/>
              <a:t> </a:t>
            </a:r>
            <a:r>
              <a:rPr lang="en-CA" dirty="0" smtClean="0"/>
              <a:t>                             </a:t>
            </a:r>
          </a:p>
          <a:p>
            <a:pPr marL="0" indent="0">
              <a:buNone/>
            </a:pPr>
            <a:endParaRPr lang="en-CA" dirty="0"/>
          </a:p>
          <a:p>
            <a:pPr marL="0" indent="0">
              <a:buNone/>
            </a:pPr>
            <a:r>
              <a:rPr lang="en-CA" dirty="0" smtClean="0"/>
              <a:t>                                    </a:t>
            </a:r>
          </a:p>
          <a:p>
            <a:pPr marL="0" indent="0">
              <a:buNone/>
            </a:pPr>
            <a:endParaRPr lang="en-CA" dirty="0"/>
          </a:p>
          <a:p>
            <a:pPr marL="0" indent="0">
              <a:buNone/>
            </a:pPr>
            <a:r>
              <a:rPr lang="en-CA" sz="5100" dirty="0" smtClean="0"/>
              <a:t>                             </a:t>
            </a:r>
          </a:p>
          <a:p>
            <a:pPr marL="0" indent="0">
              <a:buNone/>
            </a:pPr>
            <a:r>
              <a:rPr lang="en-CA" sz="5100" dirty="0" smtClean="0"/>
              <a:t>                    Sarvam Sri Ramanarpanamasthu</a:t>
            </a:r>
            <a:endParaRPr lang="en-US" sz="5100" dirty="0"/>
          </a:p>
        </p:txBody>
      </p:sp>
      <p:pic>
        <p:nvPicPr>
          <p:cNvPr id="4" name="Picture 2" descr="C:\Users\skumar\AppData\Local\Microsoft\Windows\Temporary Internet Files\Content.Outlook\50NB7XW2\20181214_07004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95600" y="152400"/>
            <a:ext cx="3299397" cy="61722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2102807-61C3-4224-A505-661E95102FB5}" type="slidenum">
              <a:rPr lang="en-US" smtClean="0"/>
              <a:pPr/>
              <a:t>77</a:t>
            </a:fld>
            <a:endParaRPr lang="en-US" dirty="0"/>
          </a:p>
        </p:txBody>
      </p:sp>
    </p:spTree>
    <p:extLst>
      <p:ext uri="{BB962C8B-B14F-4D97-AF65-F5344CB8AC3E}">
        <p14:creationId xmlns="" xmlns:p14="http://schemas.microsoft.com/office/powerpoint/2010/main" val="36681374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Aksharamanamalai</a:t>
            </a:r>
            <a:endParaRPr lang="en-US" dirty="0"/>
          </a:p>
        </p:txBody>
      </p:sp>
      <p:sp>
        <p:nvSpPr>
          <p:cNvPr id="3" name="Content Placeholder 2"/>
          <p:cNvSpPr>
            <a:spLocks noGrp="1"/>
          </p:cNvSpPr>
          <p:nvPr>
            <p:ph idx="1"/>
          </p:nvPr>
        </p:nvSpPr>
        <p:spPr/>
        <p:txBody>
          <a:bodyPr>
            <a:normAutofit fontScale="55000" lnSpcReduction="20000"/>
          </a:bodyPr>
          <a:lstStyle/>
          <a:p>
            <a:r>
              <a:rPr lang="en-CA" dirty="0"/>
              <a:t>Tradition has it that Saint </a:t>
            </a:r>
            <a:r>
              <a:rPr lang="en-CA" dirty="0" err="1"/>
              <a:t>Māṇikkavāchakar</a:t>
            </a:r>
            <a:r>
              <a:rPr lang="en-CA" dirty="0"/>
              <a:t>, pointing to Lord Nataraja enshrined at the ‘sanctum sanctorum’ of The Temple </a:t>
            </a:r>
            <a:r>
              <a:rPr lang="en-CA" dirty="0" smtClean="0"/>
              <a:t>Chidambaram as </a:t>
            </a:r>
            <a:r>
              <a:rPr lang="en-CA" dirty="0"/>
              <a:t>the ‘meaning’ of his monumental work </a:t>
            </a:r>
            <a:r>
              <a:rPr lang="en-CA" i="1" dirty="0" err="1"/>
              <a:t>Tiruvāchakam</a:t>
            </a:r>
            <a:r>
              <a:rPr lang="en-CA" i="1" dirty="0"/>
              <a:t> </a:t>
            </a:r>
            <a:r>
              <a:rPr lang="en-CA" dirty="0" smtClean="0"/>
              <a:t>dissolved into the Effulgence therein and shone as “That”. It </a:t>
            </a:r>
            <a:r>
              <a:rPr lang="en-CA" dirty="0"/>
              <a:t>is certain beyond doubt that if </a:t>
            </a:r>
            <a:r>
              <a:rPr lang="en-CA" dirty="0" err="1"/>
              <a:t>Bhagavan</a:t>
            </a:r>
            <a:r>
              <a:rPr lang="en-CA" dirty="0"/>
              <a:t> Sri </a:t>
            </a:r>
            <a:r>
              <a:rPr lang="en-CA" dirty="0" err="1"/>
              <a:t>Ramana</a:t>
            </a:r>
            <a:r>
              <a:rPr lang="en-CA" dirty="0"/>
              <a:t> were to be asked the content of </a:t>
            </a:r>
            <a:r>
              <a:rPr lang="en-CA" i="1" dirty="0"/>
              <a:t>Arunachala </a:t>
            </a:r>
            <a:r>
              <a:rPr lang="en-CA" i="1" dirty="0" err="1"/>
              <a:t>Akshara</a:t>
            </a:r>
            <a:r>
              <a:rPr lang="en-CA" i="1" dirty="0"/>
              <a:t> Mana </a:t>
            </a:r>
            <a:r>
              <a:rPr lang="en-CA" i="1" dirty="0" err="1"/>
              <a:t>Malai</a:t>
            </a:r>
            <a:r>
              <a:rPr lang="en-CA" i="1" dirty="0"/>
              <a:t> </a:t>
            </a:r>
            <a:r>
              <a:rPr lang="en-CA" dirty="0"/>
              <a:t>that he had bestowed, he also would have looked at Arunachala in Perfect Silence and would have shone, indeed, as Arunachala Himself</a:t>
            </a:r>
            <a:r>
              <a:rPr lang="en-CA" dirty="0" smtClean="0"/>
              <a:t>.</a:t>
            </a:r>
          </a:p>
          <a:p>
            <a:pPr marL="0" indent="0">
              <a:buNone/>
            </a:pPr>
            <a:r>
              <a:rPr lang="en-CA" dirty="0" smtClean="0"/>
              <a:t>….Sadhu </a:t>
            </a:r>
            <a:r>
              <a:rPr lang="en-CA" dirty="0" err="1" smtClean="0"/>
              <a:t>Natanananda</a:t>
            </a:r>
            <a:endParaRPr lang="en-CA" dirty="0" smtClean="0"/>
          </a:p>
          <a:p>
            <a:pPr marL="0" indent="0">
              <a:buNone/>
            </a:pPr>
            <a:endParaRPr lang="en-CA" dirty="0" smtClean="0"/>
          </a:p>
          <a:p>
            <a:pPr marL="0" indent="0">
              <a:buNone/>
            </a:pPr>
            <a:r>
              <a:rPr lang="en-CA" i="1" dirty="0" err="1"/>
              <a:t>Akshara</a:t>
            </a:r>
            <a:r>
              <a:rPr lang="en-CA" i="1" dirty="0"/>
              <a:t> Mana </a:t>
            </a:r>
            <a:r>
              <a:rPr lang="en-CA" i="1" dirty="0" err="1"/>
              <a:t>Malai</a:t>
            </a:r>
            <a:r>
              <a:rPr lang="en-CA" dirty="0"/>
              <a:t>, </a:t>
            </a:r>
            <a:r>
              <a:rPr lang="en-CA" i="1" dirty="0"/>
              <a:t>The Marital Garland of Letters </a:t>
            </a:r>
            <a:r>
              <a:rPr lang="en-CA" dirty="0"/>
              <a:t>is but the delectable outcome of the mystic experience of ‘</a:t>
            </a:r>
            <a:r>
              <a:rPr lang="en-CA" i="1" dirty="0" err="1"/>
              <a:t>Parabhakti</a:t>
            </a:r>
            <a:r>
              <a:rPr lang="en-CA" dirty="0"/>
              <a:t>’. This Supreme Love welled up unbounded in all its sharp exceedingly acute and burning intensity towards the bridegroom Arunachala in the heart of </a:t>
            </a:r>
            <a:r>
              <a:rPr lang="en-CA" dirty="0" err="1"/>
              <a:t>Bhagavan</a:t>
            </a:r>
            <a:r>
              <a:rPr lang="en-CA" dirty="0"/>
              <a:t> wherein, sunk deep, he had subsided with a highly subtle mind with profound fortitude. This Text of fragrant verses – the foremost of </a:t>
            </a:r>
            <a:r>
              <a:rPr lang="en-CA" i="1" dirty="0" err="1" smtClean="0"/>
              <a:t>Adhyatmic</a:t>
            </a:r>
            <a:r>
              <a:rPr lang="en-CA" i="1" dirty="0" smtClean="0"/>
              <a:t> </a:t>
            </a:r>
            <a:r>
              <a:rPr lang="en-CA" dirty="0"/>
              <a:t>Texts bestowed by Bhagavan – with its expansive sweep, fathomless depth and rare </a:t>
            </a:r>
            <a:endParaRPr lang="en-CA" dirty="0" smtClean="0"/>
          </a:p>
          <a:p>
            <a:pPr marL="0" indent="0">
              <a:buNone/>
            </a:pPr>
            <a:r>
              <a:rPr lang="en-CA" dirty="0" smtClean="0"/>
              <a:t>grandeur </a:t>
            </a:r>
            <a:r>
              <a:rPr lang="en-CA" dirty="0"/>
              <a:t>is not easy of discernment even for scholars of great erudition</a:t>
            </a:r>
            <a:r>
              <a:rPr lang="en-CA" dirty="0" smtClean="0"/>
              <a:t>.</a:t>
            </a:r>
          </a:p>
          <a:p>
            <a:pPr marL="0" indent="0">
              <a:buNone/>
            </a:pPr>
            <a:r>
              <a:rPr lang="en-CA" dirty="0" smtClean="0"/>
              <a:t>…..</a:t>
            </a:r>
            <a:r>
              <a:rPr lang="en-CA" dirty="0" err="1" smtClean="0"/>
              <a:t>Muruganar</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78</a:t>
            </a:fld>
            <a:endParaRPr lang="en-US"/>
          </a:p>
        </p:txBody>
      </p:sp>
    </p:spTree>
    <p:extLst>
      <p:ext uri="{BB962C8B-B14F-4D97-AF65-F5344CB8AC3E}">
        <p14:creationId xmlns="" xmlns:p14="http://schemas.microsoft.com/office/powerpoint/2010/main" val="747251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C:\Users\skumar\AppData\Local\Microsoft\Windows\Temporary Internet Files\Content.Outlook\50NB7XW2\20181211_11261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228600"/>
            <a:ext cx="8636000" cy="6477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12102807-61C3-4224-A505-661E95102FB5}" type="slidenum">
              <a:rPr lang="en-US" smtClean="0"/>
              <a:pPr/>
              <a:t>79</a:t>
            </a:fld>
            <a:endParaRPr lang="en-US"/>
          </a:p>
        </p:txBody>
      </p:sp>
    </p:spTree>
    <p:extLst>
      <p:ext uri="{BB962C8B-B14F-4D97-AF65-F5344CB8AC3E}">
        <p14:creationId xmlns="" xmlns:p14="http://schemas.microsoft.com/office/powerpoint/2010/main" val="2277576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b="1" dirty="0" smtClean="0"/>
              <a:t>Particulars of Bhagavan’s nature</a:t>
            </a:r>
            <a:endParaRPr lang="en-US" sz="4000" b="1" dirty="0"/>
          </a:p>
        </p:txBody>
      </p:sp>
      <p:sp>
        <p:nvSpPr>
          <p:cNvPr id="3" name="Content Placeholder 2"/>
          <p:cNvSpPr>
            <a:spLocks noGrp="1"/>
          </p:cNvSpPr>
          <p:nvPr>
            <p:ph idx="1"/>
          </p:nvPr>
        </p:nvSpPr>
        <p:spPr/>
        <p:txBody>
          <a:bodyPr>
            <a:normAutofit fontScale="70000" lnSpcReduction="20000"/>
          </a:bodyPr>
          <a:lstStyle/>
          <a:p>
            <a:r>
              <a:rPr lang="en-CA" dirty="0" smtClean="0"/>
              <a:t>Ocean of compassion</a:t>
            </a:r>
          </a:p>
          <a:p>
            <a:endParaRPr lang="en-CA" dirty="0" smtClean="0"/>
          </a:p>
          <a:p>
            <a:r>
              <a:rPr lang="en-CA" dirty="0" smtClean="0"/>
              <a:t>Soulabhya (always available)</a:t>
            </a:r>
          </a:p>
          <a:p>
            <a:endParaRPr lang="en-CA" dirty="0" smtClean="0"/>
          </a:p>
          <a:p>
            <a:r>
              <a:rPr lang="en-CA" dirty="0" smtClean="0"/>
              <a:t>Equanimity</a:t>
            </a:r>
          </a:p>
          <a:p>
            <a:endParaRPr lang="en-CA" dirty="0"/>
          </a:p>
          <a:p>
            <a:r>
              <a:rPr lang="en-CA" dirty="0" smtClean="0"/>
              <a:t>Regularity and Punctuality</a:t>
            </a:r>
          </a:p>
          <a:p>
            <a:endParaRPr lang="en-CA" dirty="0" smtClean="0"/>
          </a:p>
          <a:p>
            <a:r>
              <a:rPr lang="en-CA" dirty="0" smtClean="0"/>
              <a:t>Never ask for anything</a:t>
            </a:r>
          </a:p>
          <a:p>
            <a:endParaRPr lang="en-CA" dirty="0"/>
          </a:p>
          <a:p>
            <a:r>
              <a:rPr lang="en-CA" dirty="0" smtClean="0"/>
              <a:t>Strict</a:t>
            </a:r>
          </a:p>
          <a:p>
            <a:pPr marL="0" indent="0">
              <a:buNone/>
            </a:pPr>
            <a:endParaRPr lang="en-CA" dirty="0" smtClean="0"/>
          </a:p>
          <a:p>
            <a:r>
              <a:rPr lang="en-CA" dirty="0" smtClean="0"/>
              <a:t>Personalized attention</a:t>
            </a:r>
          </a:p>
          <a:p>
            <a:endParaRPr lang="en-CA"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a:t>
            </a:fld>
            <a:endParaRPr lang="en-US" dirty="0"/>
          </a:p>
        </p:txBody>
      </p:sp>
    </p:spTree>
    <p:extLst>
      <p:ext uri="{BB962C8B-B14F-4D97-AF65-F5344CB8AC3E}">
        <p14:creationId xmlns="" xmlns:p14="http://schemas.microsoft.com/office/powerpoint/2010/main" val="33227155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Nivritti</a:t>
            </a:r>
            <a:r>
              <a:rPr lang="en-CA" dirty="0" smtClean="0"/>
              <a:t> </a:t>
            </a:r>
            <a:r>
              <a:rPr lang="en-CA" dirty="0" err="1" smtClean="0"/>
              <a:t>Panchakam</a:t>
            </a:r>
            <a:endParaRPr lang="en-US" dirty="0"/>
          </a:p>
        </p:txBody>
      </p:sp>
      <p:sp>
        <p:nvSpPr>
          <p:cNvPr id="3" name="Content Placeholder 2"/>
          <p:cNvSpPr>
            <a:spLocks noGrp="1"/>
          </p:cNvSpPr>
          <p:nvPr>
            <p:ph idx="1"/>
          </p:nvPr>
        </p:nvSpPr>
        <p:spPr/>
        <p:txBody>
          <a:bodyPr>
            <a:normAutofit fontScale="92500" lnSpcReduction="10000"/>
          </a:bodyPr>
          <a:lstStyle/>
          <a:p>
            <a:r>
              <a:rPr lang="en-CA" dirty="0" smtClean="0"/>
              <a:t>“He alone enjoys the Inner felicity of the One Self of all, who refrains from enquiries about the name, native land, caste or clan and age of others.</a:t>
            </a:r>
          </a:p>
          <a:p>
            <a:pPr marL="0" indent="0">
              <a:buNone/>
            </a:pPr>
            <a:endParaRPr lang="en-CA" dirty="0" smtClean="0"/>
          </a:p>
          <a:p>
            <a:r>
              <a:rPr lang="en-CA" dirty="0" smtClean="0"/>
              <a:t>He alone enjoys the </a:t>
            </a:r>
            <a:r>
              <a:rPr lang="en-CA" dirty="0"/>
              <a:t>inner felicity of the One Self of </a:t>
            </a:r>
            <a:r>
              <a:rPr lang="en-CA" dirty="0" smtClean="0"/>
              <a:t>all, who remains the same with the known and unknown and free from distinctions as oneself and others and the assertion of even of non-difference”</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80</a:t>
            </a:fld>
            <a:endParaRPr lang="en-US"/>
          </a:p>
        </p:txBody>
      </p:sp>
    </p:spTree>
    <p:extLst>
      <p:ext uri="{BB962C8B-B14F-4D97-AF65-F5344CB8AC3E}">
        <p14:creationId xmlns="" xmlns:p14="http://schemas.microsoft.com/office/powerpoint/2010/main" val="14296970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Pazhani</a:t>
            </a:r>
            <a:r>
              <a:rPr lang="en-US" dirty="0" smtClean="0"/>
              <a:t> Swami</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Pazhaniswami</a:t>
            </a:r>
            <a:r>
              <a:rPr lang="en-US" dirty="0" smtClean="0"/>
              <a:t> used to wear only a towel reaching to his knees. He had only two towels. </a:t>
            </a:r>
          </a:p>
          <a:p>
            <a:endParaRPr lang="en-US" dirty="0" smtClean="0"/>
          </a:p>
          <a:p>
            <a:r>
              <a:rPr lang="en-US" dirty="0" smtClean="0"/>
              <a:t>All the vessels he used were earthen vessels. The number of visitors increased at </a:t>
            </a:r>
            <a:r>
              <a:rPr lang="en-US" dirty="0" err="1" smtClean="0"/>
              <a:t>Virupaksha</a:t>
            </a:r>
            <a:r>
              <a:rPr lang="en-US" dirty="0" smtClean="0"/>
              <a:t>. When visitors asked for water, it was served in an earthen mug. </a:t>
            </a:r>
          </a:p>
          <a:p>
            <a:endParaRPr lang="en-US" dirty="0" smtClean="0"/>
          </a:p>
          <a:p>
            <a:r>
              <a:rPr lang="en-US" dirty="0" smtClean="0"/>
              <a:t>But he refused to accept their suggestion and offers.</a:t>
            </a:r>
          </a:p>
          <a:p>
            <a:endParaRPr lang="en-US" dirty="0" smtClean="0"/>
          </a:p>
          <a:p>
            <a:r>
              <a:rPr lang="en-US" dirty="0" smtClean="0"/>
              <a:t> He never accepted anything from others, and without fear or </a:t>
            </a:r>
            <a:r>
              <a:rPr lang="en-US" dirty="0" err="1" smtClean="0"/>
              <a:t>favour</a:t>
            </a:r>
            <a:r>
              <a:rPr lang="en-US" dirty="0" smtClean="0"/>
              <a:t>, he acted in a straightforward way. He spurned everything in the world except service to Sri Bhagavan.</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t>Pazhani</a:t>
            </a:r>
            <a:r>
              <a:rPr lang="en-CA" dirty="0" smtClean="0"/>
              <a:t> Swami;  A witness to glorious moments</a:t>
            </a:r>
            <a:endParaRPr lang="en-US" dirty="0"/>
          </a:p>
        </p:txBody>
      </p:sp>
      <p:sp>
        <p:nvSpPr>
          <p:cNvPr id="3" name="Content Placeholder 2"/>
          <p:cNvSpPr>
            <a:spLocks noGrp="1"/>
          </p:cNvSpPr>
          <p:nvPr>
            <p:ph idx="1"/>
          </p:nvPr>
        </p:nvSpPr>
        <p:spPr/>
        <p:txBody>
          <a:bodyPr>
            <a:normAutofit fontScale="92500" lnSpcReduction="10000"/>
          </a:bodyPr>
          <a:lstStyle/>
          <a:p>
            <a:r>
              <a:rPr lang="en-CA" dirty="0" err="1" smtClean="0"/>
              <a:t>Pavazhakundru</a:t>
            </a:r>
            <a:r>
              <a:rPr lang="en-CA" dirty="0" smtClean="0"/>
              <a:t> </a:t>
            </a:r>
            <a:r>
              <a:rPr lang="en-CA" dirty="0"/>
              <a:t>6 months; </a:t>
            </a:r>
            <a:r>
              <a:rPr lang="en-CA" dirty="0" smtClean="0"/>
              <a:t>Mother </a:t>
            </a:r>
            <a:r>
              <a:rPr lang="en-CA" dirty="0"/>
              <a:t>came to meet first time </a:t>
            </a:r>
            <a:r>
              <a:rPr lang="en-CA" dirty="0" smtClean="0"/>
              <a:t>1898</a:t>
            </a:r>
          </a:p>
          <a:p>
            <a:r>
              <a:rPr lang="en-CA" dirty="0" smtClean="0"/>
              <a:t>Reply to Mother</a:t>
            </a:r>
          </a:p>
          <a:p>
            <a:pPr marL="0" indent="0">
              <a:buNone/>
            </a:pPr>
            <a:r>
              <a:rPr lang="en-GB" dirty="0"/>
              <a:t>“The </a:t>
            </a:r>
            <a:r>
              <a:rPr lang="en-GB" dirty="0" err="1"/>
              <a:t>Ordainer</a:t>
            </a:r>
            <a:r>
              <a:rPr lang="en-GB" dirty="0"/>
              <a:t> controls the fate of souls in accordance with their past deeds, their </a:t>
            </a:r>
            <a:r>
              <a:rPr lang="en-GB" i="1" dirty="0" err="1"/>
              <a:t>prarabdha</a:t>
            </a:r>
            <a:r>
              <a:rPr lang="en-GB" i="1" dirty="0"/>
              <a:t> karma</a:t>
            </a:r>
            <a:r>
              <a:rPr lang="en-GB" dirty="0"/>
              <a:t>. Whatever is destined not to happen will not happen, try how hard you may. Whatever is destined to happen will happen, do what you may to stop it. This is certain. The best course, therefore, is for one to be resigned.”</a:t>
            </a:r>
            <a:endParaRPr lang="en-US" dirty="0"/>
          </a:p>
          <a:p>
            <a:endParaRPr lang="en-CA" dirty="0" smtClean="0"/>
          </a:p>
          <a:p>
            <a:endParaRPr lang="en-CA" dirty="0" smtClean="0"/>
          </a:p>
          <a:p>
            <a:endParaRPr lang="en-CA" dirty="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82</a:t>
            </a:fld>
            <a:endParaRPr lang="en-US"/>
          </a:p>
        </p:txBody>
      </p:sp>
    </p:spTree>
    <p:extLst>
      <p:ext uri="{BB962C8B-B14F-4D97-AF65-F5344CB8AC3E}">
        <p14:creationId xmlns="" xmlns:p14="http://schemas.microsoft.com/office/powerpoint/2010/main" val="31985609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a:t>Pazhani</a:t>
            </a:r>
            <a:r>
              <a:rPr lang="en-CA" dirty="0"/>
              <a:t> </a:t>
            </a:r>
            <a:r>
              <a:rPr lang="en-CA" dirty="0" smtClean="0"/>
              <a:t>Swami: A witness to second death experience</a:t>
            </a:r>
            <a:endParaRPr lang="en-US" dirty="0"/>
          </a:p>
        </p:txBody>
      </p:sp>
      <p:sp>
        <p:nvSpPr>
          <p:cNvPr id="3" name="Content Placeholder 2"/>
          <p:cNvSpPr>
            <a:spLocks noGrp="1"/>
          </p:cNvSpPr>
          <p:nvPr>
            <p:ph idx="1"/>
          </p:nvPr>
        </p:nvSpPr>
        <p:spPr>
          <a:xfrm>
            <a:off x="457200" y="1600200"/>
            <a:ext cx="8229600" cy="5257800"/>
          </a:xfrm>
        </p:spPr>
        <p:txBody>
          <a:bodyPr>
            <a:noAutofit/>
          </a:bodyPr>
          <a:lstStyle/>
          <a:p>
            <a:pPr hangingPunct="0"/>
            <a:r>
              <a:rPr lang="en-GB" sz="1200" dirty="0" smtClean="0"/>
              <a:t> </a:t>
            </a:r>
            <a:r>
              <a:rPr lang="en-GB" sz="1200" dirty="0"/>
              <a:t>Bhagavan </a:t>
            </a:r>
            <a:r>
              <a:rPr lang="en-GB" sz="1200" dirty="0" smtClean="0"/>
              <a:t>sometimes </a:t>
            </a:r>
            <a:r>
              <a:rPr lang="en-GB" sz="1200" dirty="0"/>
              <a:t>moved about in a state of </a:t>
            </a:r>
            <a:r>
              <a:rPr lang="en-GB" sz="1200" dirty="0" smtClean="0"/>
              <a:t>trance. </a:t>
            </a:r>
            <a:r>
              <a:rPr lang="en-GB" sz="1200" dirty="0"/>
              <a:t>This </a:t>
            </a:r>
            <a:r>
              <a:rPr lang="en-GB" sz="1200" dirty="0" smtClean="0"/>
              <a:t>ended in 1912  with another complete </a:t>
            </a:r>
            <a:r>
              <a:rPr lang="en-GB" sz="1200" dirty="0"/>
              <a:t>experience of death. He set out from </a:t>
            </a:r>
            <a:r>
              <a:rPr lang="en-GB" sz="1200" dirty="0" err="1"/>
              <a:t>Virupaksha</a:t>
            </a:r>
            <a:r>
              <a:rPr lang="en-GB" sz="1200" dirty="0"/>
              <a:t> Cave one morning for </a:t>
            </a:r>
            <a:r>
              <a:rPr lang="en-GB" sz="1200" dirty="0" err="1"/>
              <a:t>Pachaiamman</a:t>
            </a:r>
            <a:r>
              <a:rPr lang="en-GB" sz="1200" dirty="0"/>
              <a:t> </a:t>
            </a:r>
            <a:r>
              <a:rPr lang="en-GB" sz="1200" dirty="0" err="1"/>
              <a:t>Koil</a:t>
            </a:r>
            <a:r>
              <a:rPr lang="en-GB" sz="1200" dirty="0"/>
              <a:t>, accompanied by </a:t>
            </a:r>
            <a:r>
              <a:rPr lang="en-GB" sz="1200" dirty="0" err="1" smtClean="0"/>
              <a:t>Pazhaniswami</a:t>
            </a:r>
            <a:r>
              <a:rPr lang="en-GB" sz="1200" dirty="0"/>
              <a:t>, Vasudeva </a:t>
            </a:r>
            <a:r>
              <a:rPr lang="en-GB" sz="1200" dirty="0" err="1"/>
              <a:t>Sastri</a:t>
            </a:r>
            <a:r>
              <a:rPr lang="en-GB" sz="1200" dirty="0"/>
              <a:t> and others. </a:t>
            </a:r>
            <a:r>
              <a:rPr lang="en-GB" sz="1200" dirty="0" smtClean="0"/>
              <a:t>was </a:t>
            </a:r>
            <a:r>
              <a:rPr lang="en-GB" sz="1200" dirty="0"/>
              <a:t>nearing Tortoise Rock on the way </a:t>
            </a:r>
            <a:r>
              <a:rPr lang="en-GB" sz="1200" dirty="0" smtClean="0"/>
              <a:t>back.</a:t>
            </a:r>
            <a:endParaRPr lang="en-US" sz="1200" dirty="0"/>
          </a:p>
          <a:p>
            <a:pPr marL="0" indent="0" hangingPunct="0">
              <a:buNone/>
            </a:pPr>
            <a:r>
              <a:rPr lang="en-GB" sz="1200" dirty="0"/>
              <a:t> </a:t>
            </a:r>
            <a:endParaRPr lang="en-US" sz="1200" dirty="0"/>
          </a:p>
          <a:p>
            <a:pPr hangingPunct="0"/>
            <a:r>
              <a:rPr lang="en-GB" sz="1200" dirty="0" smtClean="0"/>
              <a:t>“ The </a:t>
            </a:r>
            <a:r>
              <a:rPr lang="en-GB" sz="1200" dirty="0"/>
              <a:t>landscape in front of me disappeared as a bright white curtain was drawn across my vision and shut it out. I could distinctly see the gradual process. There was a stage when I could still see a part of the landscape clearly while the rest was covered by the advancing curtain. It was just like drawing a slide across one’s view in a stereoscope. On experiencing this I stopped walking lest I should fall. When it cleared I walked on. When darkness and faintness came over me a second time I leaned against a rock until it cleared. The third time it happened I felt it safer to sit, so I sat down near the rock. Then the bright white curtain completely shut off my vision, my head was swimming and my circulation and breathing stopped. The skin turned a livid blue. It was the regular death hue and it got darker and darker. Vasudeva </a:t>
            </a:r>
            <a:r>
              <a:rPr lang="en-GB" sz="1200" dirty="0" err="1"/>
              <a:t>Sastri</a:t>
            </a:r>
            <a:r>
              <a:rPr lang="en-GB" sz="1200" dirty="0"/>
              <a:t>, in fact, took me to be dead and held me in his arms and began to weep aloud and lament my death. </a:t>
            </a:r>
            <a:r>
              <a:rPr lang="en-GB" sz="1200" dirty="0" smtClean="0"/>
              <a:t>I </a:t>
            </a:r>
            <a:r>
              <a:rPr lang="en-GB" sz="1200" dirty="0"/>
              <a:t>could distinctly feel his clasp and his shivering and hear his words of lamentation and understand their meaning. I also saw the discoloration of my skin and felt the stoppage of my circulation and breathing and the increased chilliness of the extremities of my body. My usual current of awareness still continued in that state also. I was not in the least afraid and felt no sadness at the condition of the body. I had sat down near the rock in my usual posture and closed my eyes and was not leaning against the rock. The body, left without circulation or respiration, still maintained that position. This state continued for some ten or fifteen minutes. Then a shock passed suddenly through the body and circulation revived with enormous force, and breathing also, and the body perspired from every pore. The colour of life reappeared on the skin. I then opened my eyes and got up and said, ‘Let’s go’. We reached </a:t>
            </a:r>
            <a:r>
              <a:rPr lang="en-GB" sz="1200" dirty="0" err="1"/>
              <a:t>Virupaksha</a:t>
            </a:r>
            <a:r>
              <a:rPr lang="en-GB" sz="1200" dirty="0"/>
              <a:t> Cave without further trouble. This was the only fit I had in which both circulation and respiration stopped</a:t>
            </a:r>
            <a:r>
              <a:rPr lang="en-GB" sz="1200" dirty="0" smtClean="0"/>
              <a:t>. ” </a:t>
            </a:r>
            <a:endParaRPr lang="en-US" sz="1200" dirty="0"/>
          </a:p>
          <a:p>
            <a:pPr marL="0" indent="0" hangingPunct="0">
              <a:buNone/>
            </a:pPr>
            <a:r>
              <a:rPr lang="en-GB" sz="1200" dirty="0"/>
              <a:t> </a:t>
            </a:r>
            <a:endParaRPr lang="en-US" sz="1200" dirty="0"/>
          </a:p>
          <a:p>
            <a:pPr hangingPunct="0"/>
            <a:r>
              <a:rPr lang="en-GB" sz="1200" dirty="0" smtClean="0"/>
              <a:t>Later he </a:t>
            </a:r>
            <a:r>
              <a:rPr lang="en-GB" sz="1200" dirty="0"/>
              <a:t>added: </a:t>
            </a:r>
            <a:r>
              <a:rPr lang="en-GB" sz="1200" dirty="0" smtClean="0"/>
              <a:t>“</a:t>
            </a:r>
            <a:r>
              <a:rPr lang="en-GB" sz="1200" dirty="0"/>
              <a:t>I did not bring on the fit </a:t>
            </a:r>
            <a:r>
              <a:rPr lang="en-GB" sz="1200" dirty="0" smtClean="0"/>
              <a:t>purposely. </a:t>
            </a:r>
            <a:r>
              <a:rPr lang="en-GB" sz="1200" dirty="0"/>
              <a:t>It was one of those fits that I used to get occasionally, only this time it took a very serious form</a:t>
            </a:r>
            <a:r>
              <a:rPr lang="en-GB" sz="1200" dirty="0" smtClean="0"/>
              <a:t>.”</a:t>
            </a:r>
          </a:p>
          <a:p>
            <a:pPr marL="0" indent="0">
              <a:buNone/>
            </a:pPr>
            <a:r>
              <a:rPr lang="en-CA" sz="1200" dirty="0" smtClean="0"/>
              <a:t>….Ramana </a:t>
            </a:r>
            <a:r>
              <a:rPr lang="en-CA" sz="1200" dirty="0" err="1" smtClean="0"/>
              <a:t>Maharshi</a:t>
            </a:r>
            <a:r>
              <a:rPr lang="en-CA" sz="1200" dirty="0" smtClean="0"/>
              <a:t> and Path of Self Knowledge</a:t>
            </a:r>
            <a:endParaRPr lang="en-US" sz="12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83</a:t>
            </a:fld>
            <a:endParaRPr lang="en-US"/>
          </a:p>
        </p:txBody>
      </p:sp>
    </p:spTree>
    <p:extLst>
      <p:ext uri="{BB962C8B-B14F-4D97-AF65-F5344CB8AC3E}">
        <p14:creationId xmlns="" xmlns:p14="http://schemas.microsoft.com/office/powerpoint/2010/main" val="40569096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Pazhani</a:t>
            </a:r>
            <a:r>
              <a:rPr lang="en-US" dirty="0" smtClean="0"/>
              <a:t> Swami</a:t>
            </a:r>
            <a:endParaRPr lang="en-US" dirty="0"/>
          </a:p>
        </p:txBody>
      </p:sp>
      <p:sp>
        <p:nvSpPr>
          <p:cNvPr id="3" name="Content Placeholder 2"/>
          <p:cNvSpPr>
            <a:spLocks noGrp="1"/>
          </p:cNvSpPr>
          <p:nvPr>
            <p:ph idx="1"/>
          </p:nvPr>
        </p:nvSpPr>
        <p:spPr/>
        <p:txBody>
          <a:bodyPr>
            <a:normAutofit lnSpcReduction="10000"/>
          </a:bodyPr>
          <a:lstStyle/>
          <a:p>
            <a:r>
              <a:rPr lang="en-US" dirty="0" err="1" smtClean="0"/>
              <a:t>Hatha</a:t>
            </a:r>
            <a:r>
              <a:rPr lang="en-US" dirty="0" smtClean="0"/>
              <a:t> Yogi  </a:t>
            </a:r>
            <a:r>
              <a:rPr lang="en-US" dirty="0" err="1" smtClean="0"/>
              <a:t>Schindananda</a:t>
            </a:r>
            <a:r>
              <a:rPr lang="en-US" dirty="0" smtClean="0"/>
              <a:t> </a:t>
            </a:r>
            <a:r>
              <a:rPr lang="en-US" dirty="0" err="1" smtClean="0"/>
              <a:t>Yogeswara</a:t>
            </a:r>
            <a:endParaRPr lang="en-US" dirty="0" smtClean="0"/>
          </a:p>
          <a:p>
            <a:r>
              <a:rPr lang="en-US" dirty="0" smtClean="0"/>
              <a:t>Disciple said “He is in Samadhi now. He will wake up at particular time and give his talk. When is your </a:t>
            </a:r>
            <a:r>
              <a:rPr lang="en-US" dirty="0" err="1" smtClean="0"/>
              <a:t>Bhagavan</a:t>
            </a:r>
            <a:r>
              <a:rPr lang="en-US" dirty="0" smtClean="0"/>
              <a:t> in Samadhi?”</a:t>
            </a:r>
          </a:p>
          <a:p>
            <a:r>
              <a:rPr lang="en-US" dirty="0" err="1" smtClean="0"/>
              <a:t>Pazhani</a:t>
            </a:r>
            <a:r>
              <a:rPr lang="en-US" dirty="0" smtClean="0"/>
              <a:t> Swami burst out laughing</a:t>
            </a:r>
          </a:p>
          <a:p>
            <a:r>
              <a:rPr lang="en-US" dirty="0" err="1" smtClean="0"/>
              <a:t>Kunju</a:t>
            </a:r>
            <a:r>
              <a:rPr lang="en-US" dirty="0" smtClean="0"/>
              <a:t> Swami explained “For a </a:t>
            </a:r>
            <a:r>
              <a:rPr lang="en-US" i="1" dirty="0" err="1" smtClean="0"/>
              <a:t>jnani</a:t>
            </a:r>
            <a:r>
              <a:rPr lang="en-US" dirty="0" smtClean="0"/>
              <a:t>, there is no specific time for being awake or in </a:t>
            </a:r>
            <a:r>
              <a:rPr lang="en-US" i="1" dirty="0" err="1" smtClean="0"/>
              <a:t>samadhi</a:t>
            </a:r>
            <a:r>
              <a:rPr lang="en-US" dirty="0" smtClean="0"/>
              <a:t>. He (</a:t>
            </a:r>
            <a:r>
              <a:rPr lang="en-US" dirty="0" err="1" smtClean="0"/>
              <a:t>Pazhaniswami</a:t>
            </a:r>
            <a:r>
              <a:rPr lang="en-US" dirty="0" smtClean="0"/>
              <a:t>) was amused at your question.” </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Pazhani</a:t>
            </a:r>
            <a:r>
              <a:rPr lang="en-US" dirty="0" smtClean="0"/>
              <a:t> Swami</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 A person may be in </a:t>
            </a:r>
            <a:r>
              <a:rPr lang="en-US" i="1" dirty="0" err="1" smtClean="0"/>
              <a:t>padmasana</a:t>
            </a:r>
            <a:r>
              <a:rPr lang="en-US" i="1" dirty="0" smtClean="0"/>
              <a:t> </a:t>
            </a:r>
            <a:r>
              <a:rPr lang="en-US" dirty="0" smtClean="0"/>
              <a:t>but if he does not enjoy Bliss, he cannot be said to be in </a:t>
            </a:r>
            <a:r>
              <a:rPr lang="en-US" i="1" dirty="0" err="1" smtClean="0"/>
              <a:t>samadhi</a:t>
            </a:r>
            <a:r>
              <a:rPr lang="en-US" dirty="0" smtClean="0"/>
              <a:t>. The greatest </a:t>
            </a:r>
            <a:r>
              <a:rPr lang="en-US" i="1" dirty="0" err="1" smtClean="0"/>
              <a:t>samadhi</a:t>
            </a:r>
            <a:r>
              <a:rPr lang="en-US" dirty="0" smtClean="0"/>
              <a:t> is to throw desire into the fire of Self-</a:t>
            </a:r>
            <a:r>
              <a:rPr lang="en-US" dirty="0" err="1" smtClean="0"/>
              <a:t>realisation</a:t>
            </a:r>
            <a:r>
              <a:rPr lang="en-US" dirty="0" smtClean="0"/>
              <a:t>. To be outwardly quiet without inward peace is not </a:t>
            </a:r>
            <a:r>
              <a:rPr lang="en-US" i="1" dirty="0" err="1" smtClean="0"/>
              <a:t>samadhi</a:t>
            </a:r>
            <a:r>
              <a:rPr lang="en-US" dirty="0" smtClean="0"/>
              <a:t>. ”….. Yoga </a:t>
            </a:r>
            <a:r>
              <a:rPr lang="en-US" dirty="0" err="1" smtClean="0"/>
              <a:t>Vasishtam</a:t>
            </a:r>
            <a:endParaRPr lang="en-US" dirty="0" smtClean="0"/>
          </a:p>
          <a:p>
            <a:r>
              <a:rPr lang="en-US" dirty="0" smtClean="0"/>
              <a:t>“ A man who is asleep in a cart is hardly aware of the movement of the cart, its stopping or the unyoking of the bullocks. So does a </a:t>
            </a:r>
            <a:r>
              <a:rPr lang="en-US" i="1" dirty="0" err="1" smtClean="0"/>
              <a:t>jnani</a:t>
            </a:r>
            <a:r>
              <a:rPr lang="en-US" dirty="0" smtClean="0"/>
              <a:t> sleep in the body. He is hardly aware of work, </a:t>
            </a:r>
            <a:r>
              <a:rPr lang="en-US" i="1" dirty="0" err="1" smtClean="0"/>
              <a:t>samadhi</a:t>
            </a:r>
            <a:r>
              <a:rPr lang="en-US" dirty="0" smtClean="0"/>
              <a:t> and sleep. They are all the same to him. ”</a:t>
            </a:r>
          </a:p>
          <a:p>
            <a:pPr>
              <a:buNone/>
            </a:pPr>
            <a:r>
              <a:rPr lang="en-US" dirty="0" smtClean="0"/>
              <a:t>…. verse 31  “Forty Verses on Reality, Supplement”</a:t>
            </a:r>
          </a:p>
          <a:p>
            <a:pPr>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Ayya</a:t>
            </a:r>
            <a:r>
              <a:rPr lang="en-CA" dirty="0" smtClean="0"/>
              <a:t> Swami</a:t>
            </a:r>
            <a:endParaRPr lang="en-US" dirty="0"/>
          </a:p>
        </p:txBody>
      </p:sp>
      <p:sp>
        <p:nvSpPr>
          <p:cNvPr id="3" name="Content Placeholder 2"/>
          <p:cNvSpPr>
            <a:spLocks noGrp="1"/>
          </p:cNvSpPr>
          <p:nvPr>
            <p:ph idx="1"/>
          </p:nvPr>
        </p:nvSpPr>
        <p:spPr>
          <a:xfrm>
            <a:off x="457200" y="1371600"/>
            <a:ext cx="8229600" cy="5181600"/>
          </a:xfrm>
        </p:spPr>
        <p:txBody>
          <a:bodyPr>
            <a:normAutofit fontScale="25000" lnSpcReduction="20000"/>
          </a:bodyPr>
          <a:lstStyle/>
          <a:p>
            <a:endParaRPr lang="en-US" sz="6400" dirty="0" smtClean="0"/>
          </a:p>
          <a:p>
            <a:pPr marL="0" indent="0">
              <a:buNone/>
            </a:pPr>
            <a:endParaRPr lang="en-US" sz="7200" dirty="0" smtClean="0"/>
          </a:p>
          <a:p>
            <a:pPr marL="0" indent="0">
              <a:buNone/>
            </a:pPr>
            <a:r>
              <a:rPr lang="en-US" sz="7200" dirty="0" smtClean="0"/>
              <a:t>        bowl </a:t>
            </a:r>
            <a:r>
              <a:rPr lang="en-US" sz="7200" dirty="0"/>
              <a:t>and the </a:t>
            </a:r>
            <a:r>
              <a:rPr lang="en-US" sz="7200" i="1" dirty="0" err="1"/>
              <a:t>kamandala</a:t>
            </a:r>
            <a:r>
              <a:rPr lang="en-US" sz="7200" i="1" dirty="0"/>
              <a:t> </a:t>
            </a:r>
            <a:r>
              <a:rPr lang="en-US" sz="7200" dirty="0"/>
              <a:t>which </a:t>
            </a:r>
            <a:r>
              <a:rPr lang="en-US" sz="7200" dirty="0" smtClean="0"/>
              <a:t>were regularly </a:t>
            </a:r>
            <a:r>
              <a:rPr lang="en-US" sz="7200" dirty="0"/>
              <a:t>used by </a:t>
            </a:r>
            <a:r>
              <a:rPr lang="en-US" sz="7200" dirty="0" smtClean="0"/>
              <a:t>Bhagavan</a:t>
            </a:r>
          </a:p>
          <a:p>
            <a:pPr marL="0" indent="0">
              <a:buNone/>
            </a:pPr>
            <a:r>
              <a:rPr lang="en-US" sz="7200" dirty="0" smtClean="0"/>
              <a:t>       (now </a:t>
            </a:r>
            <a:r>
              <a:rPr lang="en-US" sz="7200" dirty="0"/>
              <a:t>in </a:t>
            </a:r>
            <a:r>
              <a:rPr lang="en-US" sz="7200" dirty="0" smtClean="0"/>
              <a:t>nirvana room). </a:t>
            </a:r>
          </a:p>
          <a:p>
            <a:pPr marL="0" indent="0">
              <a:buNone/>
            </a:pPr>
            <a:endParaRPr lang="en-US" sz="7200" dirty="0" smtClean="0"/>
          </a:p>
          <a:p>
            <a:pPr marL="0" indent="0">
              <a:buNone/>
            </a:pPr>
            <a:r>
              <a:rPr lang="en-US" sz="7200" dirty="0" smtClean="0"/>
              <a:t>        make </a:t>
            </a:r>
            <a:r>
              <a:rPr lang="en-US" sz="7200" dirty="0"/>
              <a:t>and gift to others </a:t>
            </a:r>
            <a:r>
              <a:rPr lang="en-US" sz="7200" dirty="0" smtClean="0"/>
              <a:t>walking sticks, </a:t>
            </a:r>
            <a:r>
              <a:rPr lang="en-US" sz="7200" i="1" dirty="0" err="1" smtClean="0"/>
              <a:t>kamandalas</a:t>
            </a:r>
            <a:r>
              <a:rPr lang="en-US" sz="7200" i="1" dirty="0" smtClean="0"/>
              <a:t> </a:t>
            </a:r>
            <a:r>
              <a:rPr lang="en-US" sz="7200" dirty="0"/>
              <a:t>and begging bowls. </a:t>
            </a:r>
            <a:endParaRPr lang="en-US" sz="7200" dirty="0" smtClean="0"/>
          </a:p>
          <a:p>
            <a:pPr marL="0" indent="0">
              <a:buNone/>
            </a:pPr>
            <a:endParaRPr lang="en-US" sz="7200" dirty="0" smtClean="0"/>
          </a:p>
          <a:p>
            <a:pPr marL="0" indent="0">
              <a:buNone/>
            </a:pPr>
            <a:r>
              <a:rPr lang="en-US" sz="7200" dirty="0" smtClean="0"/>
              <a:t>        To </a:t>
            </a:r>
            <a:r>
              <a:rPr lang="en-US" sz="7200" dirty="0"/>
              <a:t>make a walking stick, </a:t>
            </a:r>
            <a:r>
              <a:rPr lang="en-US" sz="7200" dirty="0" smtClean="0"/>
              <a:t>he would </a:t>
            </a:r>
            <a:r>
              <a:rPr lang="en-US" sz="7200" dirty="0"/>
              <a:t>measure a stick, remove the bark with a knife, </a:t>
            </a:r>
            <a:r>
              <a:rPr lang="en-US" sz="7200" dirty="0" smtClean="0"/>
              <a:t>smooth the </a:t>
            </a:r>
            <a:r>
              <a:rPr lang="en-US" sz="7200" dirty="0"/>
              <a:t>surface, and later rub </a:t>
            </a:r>
            <a:r>
              <a:rPr lang="en-US" sz="7200" dirty="0" smtClean="0"/>
              <a:t> it </a:t>
            </a:r>
            <a:r>
              <a:rPr lang="en-US" sz="7200" dirty="0"/>
              <a:t>with sandpaper and a leaf </a:t>
            </a:r>
            <a:r>
              <a:rPr lang="en-US" sz="7200" dirty="0" smtClean="0"/>
              <a:t>called </a:t>
            </a:r>
            <a:r>
              <a:rPr lang="en-US" sz="7200" i="1" dirty="0" err="1" smtClean="0"/>
              <a:t>guttipura</a:t>
            </a:r>
            <a:r>
              <a:rPr lang="en-US" sz="7200" dirty="0"/>
              <a:t>. Then he would apply oil to it and polish it with </a:t>
            </a:r>
            <a:r>
              <a:rPr lang="en-US" sz="7200" dirty="0" smtClean="0"/>
              <a:t>a </a:t>
            </a:r>
            <a:r>
              <a:rPr lang="en-US" sz="7200" dirty="0" err="1" smtClean="0"/>
              <a:t>woollen</a:t>
            </a:r>
            <a:r>
              <a:rPr lang="en-US" sz="7200" dirty="0" smtClean="0"/>
              <a:t> </a:t>
            </a:r>
            <a:r>
              <a:rPr lang="en-US" sz="7200" dirty="0"/>
              <a:t>cloth. The </a:t>
            </a:r>
            <a:r>
              <a:rPr lang="en-US" sz="7200" dirty="0" smtClean="0"/>
              <a:t>stick </a:t>
            </a:r>
            <a:r>
              <a:rPr lang="en-US" sz="7200" dirty="0"/>
              <a:t>used to shine </a:t>
            </a:r>
            <a:r>
              <a:rPr lang="en-US" sz="7200" dirty="0" smtClean="0"/>
              <a:t>beautifully. </a:t>
            </a:r>
            <a:r>
              <a:rPr lang="en-US" sz="7200" dirty="0"/>
              <a:t>Bhagavan later used to ask the attendants to </a:t>
            </a:r>
            <a:r>
              <a:rPr lang="en-US" sz="7200" dirty="0" smtClean="0"/>
              <a:t>make walking sticks </a:t>
            </a:r>
            <a:r>
              <a:rPr lang="en-US" sz="7200" dirty="0"/>
              <a:t>in a similar </a:t>
            </a:r>
            <a:r>
              <a:rPr lang="en-US" sz="7200" dirty="0" smtClean="0"/>
              <a:t>  manner.</a:t>
            </a:r>
          </a:p>
          <a:p>
            <a:pPr marL="0" indent="0">
              <a:buNone/>
            </a:pPr>
            <a:endParaRPr lang="en-US" sz="7200" dirty="0" smtClean="0"/>
          </a:p>
          <a:p>
            <a:pPr marL="0" indent="0">
              <a:buNone/>
            </a:pPr>
            <a:r>
              <a:rPr lang="en-US" sz="7200" dirty="0" smtClean="0"/>
              <a:t>        used </a:t>
            </a:r>
            <a:r>
              <a:rPr lang="en-US" sz="7200" dirty="0"/>
              <a:t>to </a:t>
            </a:r>
            <a:r>
              <a:rPr lang="en-US" sz="7200" dirty="0" smtClean="0"/>
              <a:t>remove the </a:t>
            </a:r>
            <a:r>
              <a:rPr lang="en-US" sz="7200" dirty="0"/>
              <a:t>kernel of the </a:t>
            </a:r>
            <a:r>
              <a:rPr lang="en-US" sz="7200" i="1" dirty="0" err="1"/>
              <a:t>bilva</a:t>
            </a:r>
            <a:r>
              <a:rPr lang="en-US" sz="7200" i="1" dirty="0"/>
              <a:t> </a:t>
            </a:r>
            <a:r>
              <a:rPr lang="en-US" sz="7200" dirty="0"/>
              <a:t>fruit, clean it, plug the holes with </a:t>
            </a:r>
            <a:r>
              <a:rPr lang="en-US" sz="7200" dirty="0" smtClean="0"/>
              <a:t>small pieces </a:t>
            </a:r>
            <a:r>
              <a:rPr lang="en-US" sz="7200" dirty="0"/>
              <a:t>of wood and use it for keeping </a:t>
            </a:r>
            <a:r>
              <a:rPr lang="en-US" sz="7200" i="1" dirty="0" err="1"/>
              <a:t>vibhuti</a:t>
            </a:r>
            <a:r>
              <a:rPr lang="en-US" sz="7200" i="1" dirty="0"/>
              <a:t> </a:t>
            </a:r>
            <a:r>
              <a:rPr lang="en-US" sz="7200" dirty="0"/>
              <a:t>or </a:t>
            </a:r>
            <a:r>
              <a:rPr lang="en-US" sz="7200" dirty="0" err="1"/>
              <a:t>kumkum</a:t>
            </a:r>
            <a:r>
              <a:rPr lang="en-US" sz="7200" dirty="0"/>
              <a:t>. </a:t>
            </a:r>
            <a:r>
              <a:rPr lang="en-US" sz="7200" dirty="0" smtClean="0"/>
              <a:t>He would </a:t>
            </a:r>
            <a:r>
              <a:rPr lang="en-US" sz="7200" dirty="0"/>
              <a:t>make </a:t>
            </a:r>
            <a:r>
              <a:rPr lang="en-US" sz="7200" dirty="0" smtClean="0"/>
              <a:t>nice </a:t>
            </a:r>
            <a:r>
              <a:rPr lang="en-US" sz="7200" dirty="0"/>
              <a:t>cups out of coconut shells. </a:t>
            </a:r>
            <a:endParaRPr lang="en-US" sz="7200" dirty="0" smtClean="0"/>
          </a:p>
          <a:p>
            <a:pPr marL="0" indent="0">
              <a:buNone/>
            </a:pPr>
            <a:endParaRPr lang="en-US" sz="7200" dirty="0" smtClean="0"/>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86</a:t>
            </a:fld>
            <a:endParaRPr lang="en-US"/>
          </a:p>
        </p:txBody>
      </p:sp>
    </p:spTree>
    <p:extLst>
      <p:ext uri="{BB962C8B-B14F-4D97-AF65-F5344CB8AC3E}">
        <p14:creationId xmlns="" xmlns:p14="http://schemas.microsoft.com/office/powerpoint/2010/main" val="3254785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p:txBody>
          <a:bodyPr>
            <a:normAutofit fontScale="92500" lnSpcReduction="10000"/>
          </a:bodyPr>
          <a:lstStyle/>
          <a:p>
            <a:r>
              <a:rPr lang="en-US" sz="2400" dirty="0"/>
              <a:t>Most people stutter and stammer in the presence of Sri Bhagavan. I </a:t>
            </a:r>
            <a:r>
              <a:rPr lang="en-US" sz="2400" dirty="0" smtClean="0"/>
              <a:t>never. </a:t>
            </a:r>
            <a:r>
              <a:rPr lang="en-US" sz="2400" dirty="0"/>
              <a:t>Like a person in the presence of a benevolent mother, I used to feel happy and enthusiastic while reading verses or discussing spiritual matters in his presence</a:t>
            </a:r>
            <a:r>
              <a:rPr lang="en-US" sz="2400" dirty="0" smtClean="0"/>
              <a:t>.</a:t>
            </a:r>
          </a:p>
          <a:p>
            <a:r>
              <a:rPr lang="en-CA" sz="2400" dirty="0" smtClean="0"/>
              <a:t>Initial Guru’s visit to </a:t>
            </a:r>
            <a:r>
              <a:rPr lang="en-CA" sz="2400" dirty="0" err="1" smtClean="0"/>
              <a:t>Bhagavan</a:t>
            </a:r>
            <a:endParaRPr lang="en-CA" sz="2400" dirty="0" smtClean="0"/>
          </a:p>
          <a:p>
            <a:pPr marL="0" indent="0">
              <a:buNone/>
            </a:pPr>
            <a:r>
              <a:rPr lang="en-CA" sz="2400" dirty="0"/>
              <a:t> </a:t>
            </a:r>
            <a:r>
              <a:rPr lang="en-CA" sz="2400" dirty="0" smtClean="0"/>
              <a:t>      </a:t>
            </a:r>
            <a:r>
              <a:rPr lang="en-CA" sz="2400" dirty="0" err="1" smtClean="0"/>
              <a:t>Giri</a:t>
            </a:r>
            <a:r>
              <a:rPr lang="en-CA" sz="2400" dirty="0" smtClean="0"/>
              <a:t> </a:t>
            </a:r>
            <a:r>
              <a:rPr lang="en-CA" sz="2400" dirty="0" err="1" smtClean="0"/>
              <a:t>Pradakshina</a:t>
            </a:r>
            <a:r>
              <a:rPr lang="en-CA" sz="2400" dirty="0" smtClean="0"/>
              <a:t> consecutive 48 days</a:t>
            </a:r>
          </a:p>
          <a:p>
            <a:pPr marL="0" indent="0">
              <a:buNone/>
            </a:pPr>
            <a:r>
              <a:rPr lang="en-CA" sz="2400" dirty="0"/>
              <a:t> </a:t>
            </a:r>
            <a:r>
              <a:rPr lang="en-CA" sz="2400" dirty="0" smtClean="0"/>
              <a:t>     Showed </a:t>
            </a:r>
            <a:r>
              <a:rPr lang="en-CA" sz="2400" dirty="0" err="1" smtClean="0"/>
              <a:t>Bhagavan</a:t>
            </a:r>
            <a:r>
              <a:rPr lang="en-CA" sz="2400" dirty="0" smtClean="0"/>
              <a:t> his Tamil notes on Vedanta</a:t>
            </a:r>
          </a:p>
          <a:p>
            <a:pPr marL="0" indent="0">
              <a:buNone/>
            </a:pPr>
            <a:r>
              <a:rPr lang="en-US" sz="2400" dirty="0" smtClean="0"/>
              <a:t>“ This </a:t>
            </a:r>
            <a:r>
              <a:rPr lang="en-US" sz="2400" dirty="0"/>
              <a:t>boy’s father is a good man. He entrusted him to me hoping that he would be a </a:t>
            </a:r>
            <a:r>
              <a:rPr lang="en-US" sz="2400" i="1" dirty="0" err="1"/>
              <a:t>Vedantin</a:t>
            </a:r>
            <a:r>
              <a:rPr lang="en-US" sz="2400" dirty="0"/>
              <a:t>. I taught him </a:t>
            </a:r>
            <a:r>
              <a:rPr lang="en-US" sz="2400" i="1" dirty="0"/>
              <a:t>Vedanta</a:t>
            </a:r>
            <a:r>
              <a:rPr lang="en-US" sz="2400" dirty="0"/>
              <a:t> for some time. I could not continue it as I had to go on a pilgrimage. He has come to you because of the good deeds he had done in his previous birth. Hereafter you are his refuge. Please look after him</a:t>
            </a:r>
            <a:r>
              <a:rPr lang="en-US" sz="2400" dirty="0" smtClean="0"/>
              <a:t>. ” </a:t>
            </a:r>
          </a:p>
          <a:p>
            <a:r>
              <a:rPr lang="en-CA" sz="2400" dirty="0" smtClean="0"/>
              <a:t>Read Mountain Path Article 1974</a:t>
            </a:r>
          </a:p>
          <a:p>
            <a:pPr marL="0" indent="0">
              <a:buNone/>
            </a:pPr>
            <a:endParaRPr lang="en-US"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87</a:t>
            </a:fld>
            <a:endParaRPr lang="en-US"/>
          </a:p>
        </p:txBody>
      </p:sp>
    </p:spTree>
    <p:extLst>
      <p:ext uri="{BB962C8B-B14F-4D97-AF65-F5344CB8AC3E}">
        <p14:creationId xmlns="" xmlns:p14="http://schemas.microsoft.com/office/powerpoint/2010/main" val="24155030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Kunju</a:t>
            </a:r>
            <a:r>
              <a:rPr lang="en-CA" dirty="0" smtClean="0"/>
              <a:t> Swami</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endParaRPr lang="en-US" dirty="0" smtClean="0"/>
          </a:p>
          <a:p>
            <a:r>
              <a:rPr lang="en-US" dirty="0" smtClean="0"/>
              <a:t>Narayana Swami taught 4 ways one should serve my Guru from “</a:t>
            </a:r>
            <a:r>
              <a:rPr lang="en-US" i="1" dirty="0" smtClean="0"/>
              <a:t>Vedanta </a:t>
            </a:r>
            <a:r>
              <a:rPr lang="en-US" i="1" dirty="0" err="1" smtClean="0"/>
              <a:t>Chudamani</a:t>
            </a:r>
            <a:r>
              <a:rPr lang="en-US" i="1" dirty="0" smtClean="0"/>
              <a:t>”</a:t>
            </a:r>
            <a:r>
              <a:rPr lang="en-US" dirty="0" smtClean="0"/>
              <a:t> </a:t>
            </a:r>
            <a:endParaRPr lang="en-US" dirty="0"/>
          </a:p>
          <a:p>
            <a:endParaRPr lang="en-US" dirty="0" smtClean="0"/>
          </a:p>
          <a:p>
            <a:pPr marL="514350" indent="-514350">
              <a:buFont typeface="+mj-lt"/>
              <a:buAutoNum type="arabicPeriod"/>
            </a:pPr>
            <a:r>
              <a:rPr lang="en-US" i="1" dirty="0" err="1" smtClean="0"/>
              <a:t>Apta</a:t>
            </a:r>
            <a:r>
              <a:rPr lang="en-US" dirty="0" smtClean="0"/>
              <a:t>. understanding  duties from a study of the </a:t>
            </a:r>
            <a:r>
              <a:rPr lang="en-US" i="1" dirty="0" err="1" smtClean="0"/>
              <a:t>sastras</a:t>
            </a:r>
            <a:r>
              <a:rPr lang="en-US" dirty="0" smtClean="0"/>
              <a:t>, tries to perform them to the satisfaction of the Guru. </a:t>
            </a:r>
          </a:p>
          <a:p>
            <a:pPr marL="514350" indent="-514350">
              <a:buFont typeface="+mj-lt"/>
              <a:buAutoNum type="arabicPeriod"/>
            </a:pPr>
            <a:r>
              <a:rPr lang="en-US" i="1" dirty="0" err="1" smtClean="0"/>
              <a:t>Angam</a:t>
            </a:r>
            <a:r>
              <a:rPr lang="en-US" dirty="0" smtClean="0"/>
              <a:t> is when a disciple looks to the physical comforts of his Guru. </a:t>
            </a:r>
          </a:p>
          <a:p>
            <a:pPr marL="514350" indent="-514350">
              <a:buFont typeface="+mj-lt"/>
              <a:buAutoNum type="arabicPeriod"/>
            </a:pPr>
            <a:r>
              <a:rPr lang="en-US" i="1" dirty="0" err="1" smtClean="0"/>
              <a:t>Danam</a:t>
            </a:r>
            <a:r>
              <a:rPr lang="en-US" dirty="0" smtClean="0"/>
              <a:t> is when he looks after the trees, plants and creepers in the Ashram the way householders look after their property. </a:t>
            </a:r>
          </a:p>
          <a:p>
            <a:pPr marL="514350" indent="-514350">
              <a:buFont typeface="+mj-lt"/>
              <a:buAutoNum type="arabicPeriod"/>
            </a:pPr>
            <a:r>
              <a:rPr lang="en-US" i="1" dirty="0" err="1" smtClean="0"/>
              <a:t>Sadbhava</a:t>
            </a:r>
            <a:r>
              <a:rPr lang="en-US" dirty="0" smtClean="0"/>
              <a:t> is looking on everything as one’s Guru.”</a:t>
            </a:r>
          </a:p>
          <a:p>
            <a:pPr>
              <a:buNone/>
            </a:pPr>
            <a:r>
              <a:rPr lang="en-US" dirty="0" smtClean="0"/>
              <a:t>      attending on the Guru in this fashion, one would </a:t>
            </a:r>
            <a:r>
              <a:rPr lang="en-US" dirty="0" err="1" smtClean="0"/>
              <a:t>realise</a:t>
            </a:r>
            <a:r>
              <a:rPr lang="en-US" dirty="0" smtClean="0"/>
              <a:t> the Self without the aid of anything else.</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Kunju</a:t>
            </a:r>
            <a:r>
              <a:rPr lang="en-CA" dirty="0" smtClean="0"/>
              <a:t> Swami</a:t>
            </a:r>
            <a:endParaRPr lang="en-US" dirty="0"/>
          </a:p>
        </p:txBody>
      </p:sp>
      <p:sp>
        <p:nvSpPr>
          <p:cNvPr id="3" name="Content Placeholder 2"/>
          <p:cNvSpPr>
            <a:spLocks noGrp="1"/>
          </p:cNvSpPr>
          <p:nvPr>
            <p:ph idx="1"/>
          </p:nvPr>
        </p:nvSpPr>
        <p:spPr/>
        <p:txBody>
          <a:bodyPr>
            <a:normAutofit lnSpcReduction="10000"/>
          </a:bodyPr>
          <a:lstStyle/>
          <a:p>
            <a:r>
              <a:rPr lang="en-US" dirty="0" smtClean="0"/>
              <a:t>Wanted </a:t>
            </a:r>
            <a:r>
              <a:rPr lang="en-US" dirty="0" err="1" smtClean="0"/>
              <a:t>Vibhuti</a:t>
            </a:r>
            <a:r>
              <a:rPr lang="en-US" dirty="0" smtClean="0"/>
              <a:t> bag; Lord Siva came in dream again and showed a place where he can get money to buy it</a:t>
            </a:r>
          </a:p>
          <a:p>
            <a:r>
              <a:rPr lang="en-US" dirty="0" smtClean="0"/>
              <a:t>8 years wanted </a:t>
            </a:r>
            <a:r>
              <a:rPr lang="en-US" dirty="0" err="1" smtClean="0"/>
              <a:t>Rudraksha</a:t>
            </a:r>
            <a:r>
              <a:rPr lang="en-US" dirty="0" smtClean="0"/>
              <a:t> </a:t>
            </a:r>
            <a:r>
              <a:rPr lang="en-US" dirty="0"/>
              <a:t>M</a:t>
            </a:r>
            <a:r>
              <a:rPr lang="en-US" dirty="0" smtClean="0"/>
              <a:t>ala</a:t>
            </a:r>
          </a:p>
          <a:p>
            <a:pPr>
              <a:buNone/>
            </a:pPr>
            <a:r>
              <a:rPr lang="en-US" dirty="0" smtClean="0"/>
              <a:t>  On the road!! Unusually large lotus flower and mala inside.</a:t>
            </a:r>
          </a:p>
          <a:p>
            <a:r>
              <a:rPr lang="en-US" dirty="0" smtClean="0"/>
              <a:t>10 year could explain the spiritual discourse he heard to his mother.</a:t>
            </a:r>
          </a:p>
          <a:p>
            <a:r>
              <a:rPr lang="en-US" dirty="0" smtClean="0"/>
              <a:t>Started giving discourses.</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89</a:t>
            </a:fld>
            <a:endParaRPr lang="en-US"/>
          </a:p>
        </p:txBody>
      </p:sp>
    </p:spTree>
    <p:extLst>
      <p:ext uri="{BB962C8B-B14F-4D97-AF65-F5344CB8AC3E}">
        <p14:creationId xmlns="" xmlns:p14="http://schemas.microsoft.com/office/powerpoint/2010/main" val="693252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t>Bhagavan’s advent and initial days</a:t>
            </a:r>
            <a:r>
              <a:rPr lang="en-CA" dirty="0" smtClean="0"/>
              <a:t/>
            </a:r>
            <a:br>
              <a:rPr lang="en-CA" dirty="0" smtClean="0"/>
            </a:br>
            <a:endParaRPr lang="en-US" dirty="0"/>
          </a:p>
        </p:txBody>
      </p:sp>
      <p:sp>
        <p:nvSpPr>
          <p:cNvPr id="3" name="Content Placeholder 2"/>
          <p:cNvSpPr>
            <a:spLocks noGrp="1"/>
          </p:cNvSpPr>
          <p:nvPr>
            <p:ph idx="1"/>
          </p:nvPr>
        </p:nvSpPr>
        <p:spPr/>
        <p:txBody>
          <a:bodyPr>
            <a:normAutofit/>
          </a:bodyPr>
          <a:lstStyle/>
          <a:p>
            <a:r>
              <a:rPr lang="en-CA" dirty="0" smtClean="0"/>
              <a:t>1896 Sept 1 Advent </a:t>
            </a:r>
          </a:p>
          <a:p>
            <a:pPr marL="0" indent="0">
              <a:buNone/>
            </a:pPr>
            <a:endParaRPr lang="en-CA" dirty="0" smtClean="0"/>
          </a:p>
          <a:p>
            <a:r>
              <a:rPr lang="en-CA" dirty="0" smtClean="0"/>
              <a:t>Total absorbtion in Self and utter neglect of body</a:t>
            </a:r>
          </a:p>
          <a:p>
            <a:endParaRPr lang="en-CA" dirty="0" smtClean="0"/>
          </a:p>
          <a:p>
            <a:r>
              <a:rPr lang="en-CA" dirty="0" smtClean="0"/>
              <a:t>State in Patala Linga (insects eating up flesh) Gurumurtham (body got stuck with wall</a:t>
            </a:r>
            <a:r>
              <a:rPr lang="en-CA" dirty="0"/>
              <a:t>)</a:t>
            </a:r>
            <a:r>
              <a:rPr lang="en-CA" dirty="0" smtClean="0"/>
              <a:t> </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9</a:t>
            </a:fld>
            <a:endParaRPr lang="en-US" dirty="0"/>
          </a:p>
        </p:txBody>
      </p:sp>
    </p:spTree>
    <p:extLst>
      <p:ext uri="{BB962C8B-B14F-4D97-AF65-F5344CB8AC3E}">
        <p14:creationId xmlns="" xmlns:p14="http://schemas.microsoft.com/office/powerpoint/2010/main" val="19875654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Kunju</a:t>
            </a:r>
            <a:r>
              <a:rPr lang="en-CA" dirty="0" smtClean="0"/>
              <a:t> Swami</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18 years started learning  Vedanta from </a:t>
            </a:r>
            <a:r>
              <a:rPr lang="en-US" sz="2400" dirty="0" err="1" smtClean="0"/>
              <a:t>Ellapalli</a:t>
            </a:r>
            <a:r>
              <a:rPr lang="en-US" sz="2400" dirty="0" smtClean="0"/>
              <a:t> </a:t>
            </a:r>
            <a:r>
              <a:rPr lang="en-US" sz="2400" dirty="0" err="1" smtClean="0"/>
              <a:t>Kuppandi</a:t>
            </a:r>
            <a:r>
              <a:rPr lang="en-US" sz="2400" dirty="0" smtClean="0"/>
              <a:t> Swami  </a:t>
            </a:r>
            <a:r>
              <a:rPr lang="en-US" sz="2400" dirty="0" err="1" smtClean="0"/>
              <a:t>Kaivalya</a:t>
            </a:r>
            <a:r>
              <a:rPr lang="en-US" sz="2400" dirty="0" smtClean="0"/>
              <a:t> </a:t>
            </a:r>
            <a:r>
              <a:rPr lang="en-US" sz="2400" dirty="0" err="1" smtClean="0"/>
              <a:t>Navaneetham</a:t>
            </a:r>
            <a:r>
              <a:rPr lang="en-US" sz="2400" dirty="0" smtClean="0"/>
              <a:t> and </a:t>
            </a:r>
            <a:r>
              <a:rPr lang="en-US" sz="2400" dirty="0" err="1" smtClean="0"/>
              <a:t>Vasishtam</a:t>
            </a:r>
            <a:endParaRPr lang="en-US" sz="2400" dirty="0" smtClean="0"/>
          </a:p>
          <a:p>
            <a:pPr>
              <a:buNone/>
            </a:pPr>
            <a:r>
              <a:rPr lang="en-US" sz="2400" dirty="0" smtClean="0"/>
              <a:t>      15 days memorized 100 verses</a:t>
            </a:r>
          </a:p>
          <a:p>
            <a:pPr>
              <a:buNone/>
            </a:pPr>
            <a:endParaRPr lang="en-US" sz="2400" dirty="0" smtClean="0"/>
          </a:p>
          <a:p>
            <a:r>
              <a:rPr lang="en-US" sz="2400" dirty="0" err="1" smtClean="0"/>
              <a:t>Pudupalayam</a:t>
            </a:r>
            <a:r>
              <a:rPr lang="en-US" sz="2400" dirty="0" smtClean="0"/>
              <a:t> swami </a:t>
            </a:r>
            <a:r>
              <a:rPr lang="en-US" sz="2400" dirty="0" err="1" smtClean="0"/>
              <a:t>Gounder</a:t>
            </a:r>
            <a:r>
              <a:rPr lang="en-US" sz="2400" dirty="0" smtClean="0"/>
              <a:t>(</a:t>
            </a:r>
            <a:r>
              <a:rPr lang="en-US" sz="2400" dirty="0" err="1" smtClean="0"/>
              <a:t>Rangaswami</a:t>
            </a:r>
            <a:r>
              <a:rPr lang="en-US" sz="2400" dirty="0" smtClean="0"/>
              <a:t> </a:t>
            </a:r>
            <a:r>
              <a:rPr lang="en-US" sz="2400" dirty="0" err="1" smtClean="0"/>
              <a:t>Gounder</a:t>
            </a:r>
            <a:r>
              <a:rPr lang="en-US" sz="2400" dirty="0" smtClean="0"/>
              <a:t>)  :You must practice what you learn.</a:t>
            </a:r>
          </a:p>
          <a:p>
            <a:endParaRPr lang="en-US" sz="2400" dirty="0" smtClean="0"/>
          </a:p>
          <a:p>
            <a:r>
              <a:rPr lang="en-US" sz="2400" dirty="0" err="1" smtClean="0"/>
              <a:t>Kunju</a:t>
            </a:r>
            <a:r>
              <a:rPr lang="en-US" sz="2400" dirty="0" smtClean="0"/>
              <a:t> Swami yearned for Samadhi which never happened.</a:t>
            </a:r>
          </a:p>
          <a:p>
            <a:endParaRPr lang="en-US" sz="2400" dirty="0" smtClean="0"/>
          </a:p>
          <a:p>
            <a:r>
              <a:rPr lang="en-US" sz="2400" dirty="0" err="1" smtClean="0"/>
              <a:t>Kuppandi</a:t>
            </a:r>
            <a:r>
              <a:rPr lang="en-US" sz="2400" dirty="0" smtClean="0"/>
              <a:t> Swami planned on giving up his body and wanted </a:t>
            </a:r>
            <a:r>
              <a:rPr lang="en-US" sz="2400" dirty="0" err="1" smtClean="0"/>
              <a:t>Kunju</a:t>
            </a:r>
            <a:r>
              <a:rPr lang="en-US" sz="2400" dirty="0" smtClean="0"/>
              <a:t> Swami to take over his Mutt.</a:t>
            </a:r>
            <a:endParaRPr lang="en-US"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90</a:t>
            </a:fld>
            <a:endParaRPr lang="en-US"/>
          </a:p>
        </p:txBody>
      </p:sp>
    </p:spTree>
    <p:extLst>
      <p:ext uri="{BB962C8B-B14F-4D97-AF65-F5344CB8AC3E}">
        <p14:creationId xmlns="" xmlns:p14="http://schemas.microsoft.com/office/powerpoint/2010/main" val="15043254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Kunju</a:t>
            </a:r>
            <a:r>
              <a:rPr lang="en-CA" dirty="0" smtClean="0"/>
              <a:t> Swami</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Jan 1920 started off to </a:t>
            </a:r>
            <a:r>
              <a:rPr lang="en-US" dirty="0" err="1" smtClean="0"/>
              <a:t>Bhagavan</a:t>
            </a:r>
            <a:endParaRPr lang="en-US" dirty="0" smtClean="0"/>
          </a:p>
          <a:p>
            <a:r>
              <a:rPr lang="en-US" dirty="0" smtClean="0"/>
              <a:t>5 rupees given by father </a:t>
            </a:r>
          </a:p>
          <a:p>
            <a:r>
              <a:rPr lang="en-US" dirty="0" err="1" smtClean="0"/>
              <a:t>Kanjikode</a:t>
            </a:r>
            <a:r>
              <a:rPr lang="en-US" dirty="0" smtClean="0"/>
              <a:t> to </a:t>
            </a:r>
            <a:r>
              <a:rPr lang="en-US" dirty="0" err="1" smtClean="0"/>
              <a:t>Katpadi</a:t>
            </a:r>
            <a:r>
              <a:rPr lang="en-US" dirty="0" smtClean="0"/>
              <a:t> and then to </a:t>
            </a:r>
            <a:r>
              <a:rPr lang="en-US" dirty="0" err="1" smtClean="0"/>
              <a:t>Thirukoilur</a:t>
            </a:r>
            <a:endParaRPr lang="en-US" dirty="0" smtClean="0"/>
          </a:p>
          <a:p>
            <a:r>
              <a:rPr lang="en-US" dirty="0" smtClean="0"/>
              <a:t>No train stop at </a:t>
            </a:r>
            <a:r>
              <a:rPr lang="en-US" dirty="0" err="1" smtClean="0"/>
              <a:t>Thiru</a:t>
            </a:r>
            <a:r>
              <a:rPr lang="en-US" dirty="0" smtClean="0"/>
              <a:t> because of Plague. Shortage of money and how he got it </a:t>
            </a:r>
          </a:p>
          <a:p>
            <a:r>
              <a:rPr lang="en-US" dirty="0" smtClean="0"/>
              <a:t>He has to jump off the train at </a:t>
            </a:r>
            <a:r>
              <a:rPr lang="en-US" dirty="0" err="1" smtClean="0"/>
              <a:t>Thiru</a:t>
            </a:r>
            <a:r>
              <a:rPr lang="en-US" dirty="0" smtClean="0"/>
              <a:t> with a fellow passenger at 9pm</a:t>
            </a:r>
          </a:p>
          <a:p>
            <a:r>
              <a:rPr lang="en-US" dirty="0" smtClean="0"/>
              <a:t>Stayed at a </a:t>
            </a:r>
            <a:r>
              <a:rPr lang="en-US" dirty="0" err="1" smtClean="0"/>
              <a:t>Mantapam</a:t>
            </a:r>
            <a:r>
              <a:rPr lang="en-US" dirty="0" smtClean="0"/>
              <a:t> and went to </a:t>
            </a:r>
            <a:r>
              <a:rPr lang="en-US" dirty="0" err="1" smtClean="0"/>
              <a:t>Bhagavan</a:t>
            </a:r>
            <a:r>
              <a:rPr lang="en-US" dirty="0" smtClean="0"/>
              <a:t> next day early morning</a:t>
            </a:r>
          </a:p>
          <a:p>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91</a:t>
            </a:fld>
            <a:endParaRPr lang="en-US"/>
          </a:p>
        </p:txBody>
      </p:sp>
    </p:spTree>
    <p:extLst>
      <p:ext uri="{BB962C8B-B14F-4D97-AF65-F5344CB8AC3E}">
        <p14:creationId xmlns="" xmlns:p14="http://schemas.microsoft.com/office/powerpoint/2010/main" val="19916340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Kunju</a:t>
            </a:r>
            <a:r>
              <a:rPr lang="en-CA" dirty="0" smtClean="0"/>
              <a:t> Swami</a:t>
            </a:r>
            <a:endParaRPr lang="en-US" dirty="0"/>
          </a:p>
        </p:txBody>
      </p:sp>
      <p:sp>
        <p:nvSpPr>
          <p:cNvPr id="3" name="Content Placeholder 2"/>
          <p:cNvSpPr>
            <a:spLocks noGrp="1"/>
          </p:cNvSpPr>
          <p:nvPr>
            <p:ph idx="1"/>
          </p:nvPr>
        </p:nvSpPr>
        <p:spPr>
          <a:xfrm>
            <a:off x="457200" y="1600200"/>
            <a:ext cx="8534400" cy="4525963"/>
          </a:xfrm>
        </p:spPr>
        <p:txBody>
          <a:bodyPr>
            <a:normAutofit fontScale="70000" lnSpcReduction="20000"/>
          </a:bodyPr>
          <a:lstStyle/>
          <a:p>
            <a:r>
              <a:rPr lang="en-US" dirty="0" smtClean="0"/>
              <a:t>Never seen </a:t>
            </a:r>
            <a:r>
              <a:rPr lang="en-US" dirty="0" err="1" smtClean="0"/>
              <a:t>Bhagavan</a:t>
            </a:r>
            <a:r>
              <a:rPr lang="en-US" dirty="0" smtClean="0"/>
              <a:t> sleeping fully stretched out nor on one side. Always found reclining on a pillow</a:t>
            </a:r>
          </a:p>
          <a:p>
            <a:endParaRPr lang="en-US" dirty="0" smtClean="0"/>
          </a:p>
          <a:p>
            <a:r>
              <a:rPr lang="en-US" dirty="0" smtClean="0"/>
              <a:t>Frugality was an Art…food, tooth powder, oil</a:t>
            </a:r>
          </a:p>
          <a:p>
            <a:endParaRPr lang="en-US" dirty="0" smtClean="0"/>
          </a:p>
          <a:p>
            <a:r>
              <a:rPr lang="en-US" dirty="0" smtClean="0"/>
              <a:t>Floating on water in </a:t>
            </a:r>
            <a:r>
              <a:rPr lang="en-US" dirty="0" err="1" smtClean="0"/>
              <a:t>Padmasana</a:t>
            </a:r>
            <a:r>
              <a:rPr lang="en-US" dirty="0" smtClean="0"/>
              <a:t> pose</a:t>
            </a:r>
          </a:p>
          <a:p>
            <a:endParaRPr lang="en-US" dirty="0" smtClean="0"/>
          </a:p>
          <a:p>
            <a:r>
              <a:rPr lang="en-US" dirty="0" smtClean="0"/>
              <a:t>Eating Greens as main dish and rice as side dish</a:t>
            </a:r>
          </a:p>
          <a:p>
            <a:endParaRPr lang="en-US" dirty="0" smtClean="0"/>
          </a:p>
          <a:p>
            <a:r>
              <a:rPr lang="en-US" dirty="0" smtClean="0"/>
              <a:t>Once in 2-3 days in </a:t>
            </a:r>
            <a:r>
              <a:rPr lang="en-US" dirty="0" err="1" smtClean="0"/>
              <a:t>Skandashram</a:t>
            </a:r>
            <a:r>
              <a:rPr lang="en-US" dirty="0" smtClean="0"/>
              <a:t> and once in a week at </a:t>
            </a:r>
            <a:r>
              <a:rPr lang="en-US" dirty="0" err="1" smtClean="0"/>
              <a:t>Ramanashramam</a:t>
            </a:r>
            <a:r>
              <a:rPr lang="en-US" dirty="0" smtClean="0"/>
              <a:t> during </a:t>
            </a:r>
            <a:r>
              <a:rPr lang="en-US" dirty="0" err="1" smtClean="0"/>
              <a:t>Aksharamana</a:t>
            </a:r>
            <a:r>
              <a:rPr lang="en-US" dirty="0" smtClean="0"/>
              <a:t> </a:t>
            </a:r>
            <a:r>
              <a:rPr lang="en-US" dirty="0" err="1" smtClean="0"/>
              <a:t>malai</a:t>
            </a:r>
            <a:r>
              <a:rPr lang="en-US" dirty="0" smtClean="0"/>
              <a:t> chanting Bhagavan will go into deep meditation. Blow conch to wake up</a:t>
            </a:r>
          </a:p>
          <a:p>
            <a:endParaRPr lang="en-US" dirty="0" smtClean="0"/>
          </a:p>
        </p:txBody>
      </p:sp>
      <p:sp>
        <p:nvSpPr>
          <p:cNvPr id="4" name="Slide Number Placeholder 3"/>
          <p:cNvSpPr>
            <a:spLocks noGrp="1"/>
          </p:cNvSpPr>
          <p:nvPr>
            <p:ph type="sldNum" sz="quarter" idx="12"/>
          </p:nvPr>
        </p:nvSpPr>
        <p:spPr/>
        <p:txBody>
          <a:bodyPr/>
          <a:lstStyle/>
          <a:p>
            <a:fld id="{12102807-61C3-4224-A505-661E95102FB5}" type="slidenum">
              <a:rPr lang="en-US" smtClean="0"/>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Kunju</a:t>
            </a:r>
            <a:r>
              <a:rPr lang="en-CA" dirty="0" smtClean="0"/>
              <a:t> Swami</a:t>
            </a:r>
            <a:endParaRPr lang="en-US" dirty="0"/>
          </a:p>
        </p:txBody>
      </p:sp>
      <p:sp>
        <p:nvSpPr>
          <p:cNvPr id="3" name="Content Placeholder 2"/>
          <p:cNvSpPr>
            <a:spLocks noGrp="1"/>
          </p:cNvSpPr>
          <p:nvPr>
            <p:ph idx="1"/>
          </p:nvPr>
        </p:nvSpPr>
        <p:spPr/>
        <p:txBody>
          <a:bodyPr>
            <a:normAutofit fontScale="70000" lnSpcReduction="20000"/>
          </a:bodyPr>
          <a:lstStyle/>
          <a:p>
            <a:endParaRPr lang="en-US" dirty="0" smtClean="0"/>
          </a:p>
          <a:p>
            <a:r>
              <a:rPr lang="en-US" dirty="0" smtClean="0"/>
              <a:t>“Aspirants in the spiritual field experience power and peace. When the Buddha secured power after doing </a:t>
            </a:r>
            <a:r>
              <a:rPr lang="en-US" i="1" dirty="0" smtClean="0"/>
              <a:t>tapas</a:t>
            </a:r>
            <a:r>
              <a:rPr lang="en-US" dirty="0" smtClean="0"/>
              <a:t>, he established his religion. </a:t>
            </a:r>
            <a:r>
              <a:rPr lang="en-US" dirty="0" err="1" smtClean="0"/>
              <a:t>Adi</a:t>
            </a:r>
            <a:r>
              <a:rPr lang="en-US" dirty="0" smtClean="0"/>
              <a:t> </a:t>
            </a:r>
            <a:r>
              <a:rPr lang="en-US" dirty="0" err="1" smtClean="0"/>
              <a:t>Sankara’s</a:t>
            </a:r>
            <a:r>
              <a:rPr lang="en-US" dirty="0" smtClean="0"/>
              <a:t> wanderings, writing of the </a:t>
            </a:r>
            <a:r>
              <a:rPr lang="en-US" i="1" dirty="0" smtClean="0"/>
              <a:t>Brahma Sutra </a:t>
            </a:r>
            <a:r>
              <a:rPr lang="en-US" i="1" dirty="0" err="1" smtClean="0"/>
              <a:t>Bhashya</a:t>
            </a:r>
            <a:r>
              <a:rPr lang="en-US" dirty="0" smtClean="0"/>
              <a:t> and establishing the </a:t>
            </a:r>
            <a:r>
              <a:rPr lang="en-US" i="1" dirty="0" smtClean="0"/>
              <a:t>mutts</a:t>
            </a:r>
            <a:r>
              <a:rPr lang="en-US" dirty="0" smtClean="0"/>
              <a:t> were the outcome of this power. It was this power that propelled Swami Vivekananda to Chicago, and made </a:t>
            </a:r>
            <a:r>
              <a:rPr lang="en-US" dirty="0" err="1" smtClean="0"/>
              <a:t>Mirabai</a:t>
            </a:r>
            <a:r>
              <a:rPr lang="en-US" dirty="0" smtClean="0"/>
              <a:t>, </a:t>
            </a:r>
            <a:r>
              <a:rPr lang="en-US" dirty="0" err="1" smtClean="0"/>
              <a:t>Tukaram</a:t>
            </a:r>
            <a:r>
              <a:rPr lang="en-US" dirty="0" smtClean="0"/>
              <a:t> and </a:t>
            </a:r>
            <a:r>
              <a:rPr lang="en-US" dirty="0" err="1" smtClean="0"/>
              <a:t>Chaitanya</a:t>
            </a:r>
            <a:r>
              <a:rPr lang="en-US" dirty="0" smtClean="0"/>
              <a:t> forget themselves in their song and dance. But Sri Bhagavan was above all these people. He did not exhibit his power nor expend it. He was like the great Lord who had swallowed a mountain! </a:t>
            </a:r>
            <a:br>
              <a:rPr lang="en-US" dirty="0" smtClean="0"/>
            </a:br>
            <a:r>
              <a:rPr lang="en-US" dirty="0" smtClean="0"/>
              <a:t>Sri Bhagavan got merged in that still, unchanging Self. Controlling everything, he was peace personified. </a:t>
            </a:r>
            <a:r>
              <a:rPr lang="en-US" i="1" dirty="0" err="1" smtClean="0"/>
              <a:t>Sahaja</a:t>
            </a:r>
            <a:r>
              <a:rPr lang="en-US" i="1" dirty="0" smtClean="0"/>
              <a:t> Samadhi</a:t>
            </a:r>
            <a:r>
              <a:rPr lang="en-US" dirty="0" smtClean="0"/>
              <a:t> was his natural state.” </a:t>
            </a:r>
          </a:p>
          <a:p>
            <a:pPr>
              <a:buNone/>
            </a:pPr>
            <a:r>
              <a:rPr lang="en-US" dirty="0" smtClean="0"/>
              <a:t>….</a:t>
            </a:r>
            <a:r>
              <a:rPr lang="en-US" dirty="0" err="1" smtClean="0"/>
              <a:t>Kavyakanta</a:t>
            </a:r>
            <a:r>
              <a:rPr lang="en-US" dirty="0" smtClean="0"/>
              <a:t> about </a:t>
            </a:r>
            <a:r>
              <a:rPr lang="en-US" dirty="0" err="1" smtClean="0"/>
              <a:t>Bhagavan</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93</a:t>
            </a:fld>
            <a:endParaRPr lang="en-US"/>
          </a:p>
        </p:txBody>
      </p:sp>
    </p:spTree>
    <p:extLst>
      <p:ext uri="{BB962C8B-B14F-4D97-AF65-F5344CB8AC3E}">
        <p14:creationId xmlns="" xmlns:p14="http://schemas.microsoft.com/office/powerpoint/2010/main" val="30071938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p:txBody>
          <a:bodyPr>
            <a:normAutofit/>
          </a:bodyPr>
          <a:lstStyle/>
          <a:p>
            <a:r>
              <a:rPr lang="en-CA" sz="2400" dirty="0" err="1" smtClean="0"/>
              <a:t>Bhagavan’s</a:t>
            </a:r>
            <a:r>
              <a:rPr lang="en-CA" sz="2400" dirty="0" smtClean="0"/>
              <a:t> Sahaja Samadhi</a:t>
            </a:r>
          </a:p>
          <a:p>
            <a:endParaRPr lang="en-CA" sz="2400" dirty="0" smtClean="0"/>
          </a:p>
          <a:p>
            <a:r>
              <a:rPr lang="en-CA" sz="2400" dirty="0" smtClean="0"/>
              <a:t>Music performance at Ashram.</a:t>
            </a:r>
          </a:p>
          <a:p>
            <a:pPr marL="0" indent="0">
              <a:buNone/>
            </a:pPr>
            <a:endParaRPr lang="en-CA" sz="2400" dirty="0" smtClean="0"/>
          </a:p>
          <a:p>
            <a:r>
              <a:rPr lang="en-US" sz="2400" dirty="0"/>
              <a:t>“I knew their coming, prostrating and the beginning of the performance. Then I wasn’t aware of anything till they got up after the performance. The </a:t>
            </a:r>
            <a:r>
              <a:rPr lang="en-US" sz="2400" dirty="0" smtClean="0"/>
              <a:t>One </a:t>
            </a:r>
            <a:r>
              <a:rPr lang="en-US" sz="2400" dirty="0"/>
              <a:t>within eats up everything. Then what is there to listen?” </a:t>
            </a:r>
            <a:endParaRPr lang="en-US" sz="2400" dirty="0" smtClean="0"/>
          </a:p>
          <a:p>
            <a:r>
              <a:rPr lang="en-US" sz="2400" dirty="0" smtClean="0"/>
              <a:t>The Sage in </a:t>
            </a:r>
            <a:r>
              <a:rPr lang="en-US" sz="2400" i="1" dirty="0" err="1" smtClean="0"/>
              <a:t>sahaja</a:t>
            </a:r>
            <a:r>
              <a:rPr lang="en-US" sz="2400" i="1" dirty="0" smtClean="0"/>
              <a:t> </a:t>
            </a:r>
            <a:r>
              <a:rPr lang="en-US" sz="2400" i="1" dirty="0" err="1"/>
              <a:t>samadhi</a:t>
            </a:r>
            <a:r>
              <a:rPr lang="en-US" sz="2400" dirty="0"/>
              <a:t> </a:t>
            </a:r>
            <a:r>
              <a:rPr lang="en-US" sz="2400" dirty="0" smtClean="0"/>
              <a:t>sees </a:t>
            </a:r>
            <a:r>
              <a:rPr lang="en-US" sz="2400" dirty="0"/>
              <a:t>but does not see, hears but does not hear, acts but does not act. He is only a witness and not a doer. </a:t>
            </a:r>
          </a:p>
        </p:txBody>
      </p:sp>
      <p:sp>
        <p:nvSpPr>
          <p:cNvPr id="4" name="Slide Number Placeholder 3"/>
          <p:cNvSpPr>
            <a:spLocks noGrp="1"/>
          </p:cNvSpPr>
          <p:nvPr>
            <p:ph type="sldNum" sz="quarter" idx="12"/>
          </p:nvPr>
        </p:nvSpPr>
        <p:spPr/>
        <p:txBody>
          <a:bodyPr/>
          <a:lstStyle/>
          <a:p>
            <a:fld id="{12102807-61C3-4224-A505-661E95102FB5}" type="slidenum">
              <a:rPr lang="en-US" smtClean="0"/>
              <a:pPr/>
              <a:t>94</a:t>
            </a:fld>
            <a:endParaRPr lang="en-US"/>
          </a:p>
        </p:txBody>
      </p:sp>
    </p:spTree>
    <p:extLst>
      <p:ext uri="{BB962C8B-B14F-4D97-AF65-F5344CB8AC3E}">
        <p14:creationId xmlns="" xmlns:p14="http://schemas.microsoft.com/office/powerpoint/2010/main" val="41583545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r>
              <a:rPr lang="en-CA" dirty="0"/>
              <a:t>One day, when </a:t>
            </a:r>
            <a:r>
              <a:rPr lang="en-CA" dirty="0" err="1"/>
              <a:t>Bhagavan</a:t>
            </a:r>
            <a:r>
              <a:rPr lang="en-CA" dirty="0"/>
              <a:t> was seated in the midst of his devotees, he suddenly got up and strode quickly towards the hill. </a:t>
            </a:r>
            <a:r>
              <a:rPr lang="en-CA" dirty="0" err="1"/>
              <a:t>Kunju</a:t>
            </a:r>
            <a:r>
              <a:rPr lang="en-CA" dirty="0"/>
              <a:t> Swami </a:t>
            </a:r>
            <a:r>
              <a:rPr lang="en-CA" dirty="0" smtClean="0"/>
              <a:t>was </a:t>
            </a:r>
            <a:r>
              <a:rPr lang="en-CA" dirty="0"/>
              <a:t>very curious. </a:t>
            </a:r>
            <a:r>
              <a:rPr lang="en-CA" dirty="0" smtClean="0"/>
              <a:t>From </a:t>
            </a:r>
            <a:r>
              <a:rPr lang="en-CA" dirty="0"/>
              <a:t>a distance, he could see Bhagavan surrounded by monkeys. </a:t>
            </a:r>
            <a:endParaRPr lang="en-CA" dirty="0" smtClean="0"/>
          </a:p>
          <a:p>
            <a:endParaRPr lang="en-CA" dirty="0" smtClean="0"/>
          </a:p>
          <a:p>
            <a:pPr>
              <a:buNone/>
            </a:pPr>
            <a:endParaRPr lang="en-CA" dirty="0" smtClean="0"/>
          </a:p>
          <a:p>
            <a:r>
              <a:rPr lang="en-CA" dirty="0" err="1" smtClean="0"/>
              <a:t>Bhagavan</a:t>
            </a:r>
            <a:r>
              <a:rPr lang="en-CA" dirty="0" smtClean="0"/>
              <a:t>  “ These </a:t>
            </a:r>
            <a:r>
              <a:rPr lang="en-CA" dirty="0"/>
              <a:t>monkeys have been searching for me at </a:t>
            </a:r>
            <a:r>
              <a:rPr lang="en-CA" dirty="0" err="1"/>
              <a:t>Skandashram</a:t>
            </a:r>
            <a:r>
              <a:rPr lang="en-CA" dirty="0"/>
              <a:t>. When I left, they searched all over the hill putting their lives in peril. Monkeys live in kingdoms and if they wander into another territory they could be killed by rival monkeys. These monkeys have come with their children risking their lives and are begging me to come back to </a:t>
            </a:r>
            <a:r>
              <a:rPr lang="en-CA" dirty="0" err="1"/>
              <a:t>Skandashram</a:t>
            </a:r>
            <a:r>
              <a:rPr lang="en-CA" dirty="0"/>
              <a:t> because they miss me there. It took me a long time to persuade them</a:t>
            </a:r>
            <a:r>
              <a:rPr lang="en-CA" dirty="0" smtClean="0"/>
              <a:t>.</a:t>
            </a:r>
            <a:r>
              <a:rPr lang="en-CA" dirty="0"/>
              <a:t> I explained my situation and asked them to go back. I gave them my assurance that they will get back safely</a:t>
            </a:r>
            <a:r>
              <a:rPr lang="en-CA" dirty="0" smtClean="0"/>
              <a:t>. ” </a:t>
            </a:r>
          </a:p>
          <a:p>
            <a:endParaRPr lang="en-CA" dirty="0" smtClean="0"/>
          </a:p>
          <a:p>
            <a:r>
              <a:rPr lang="en-CA" dirty="0"/>
              <a:t>A</a:t>
            </a:r>
            <a:r>
              <a:rPr lang="en-CA" dirty="0" smtClean="0"/>
              <a:t>s </a:t>
            </a:r>
            <a:r>
              <a:rPr lang="en-CA" dirty="0"/>
              <a:t>soon as a baby monkey was born, the entire group of monkeys would come to </a:t>
            </a:r>
            <a:r>
              <a:rPr lang="en-CA" dirty="0" err="1"/>
              <a:t>Bhagavan</a:t>
            </a:r>
            <a:r>
              <a:rPr lang="en-CA" dirty="0"/>
              <a:t> and place the newborn with blood and all on his lap. </a:t>
            </a:r>
            <a:r>
              <a:rPr lang="en-CA" dirty="0" err="1"/>
              <a:t>Bhagavan</a:t>
            </a:r>
            <a:r>
              <a:rPr lang="en-CA" dirty="0"/>
              <a:t> would wash it and return it to the mother. He also cared for the delivery of the ashram </a:t>
            </a:r>
            <a:r>
              <a:rPr lang="en-CA" dirty="0" smtClean="0"/>
              <a:t>pups. Bhagavan never used the word “it” for animals.</a:t>
            </a:r>
          </a:p>
          <a:p>
            <a:endParaRPr lang="en-CA" dirty="0" smtClean="0"/>
          </a:p>
          <a:p>
            <a:r>
              <a:rPr lang="en-CA" dirty="0" err="1" smtClean="0"/>
              <a:t>Kunju</a:t>
            </a:r>
            <a:r>
              <a:rPr lang="en-CA" dirty="0" smtClean="0"/>
              <a:t> Swami also loved animals and birds.</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95</a:t>
            </a:fld>
            <a:endParaRPr lang="en-US"/>
          </a:p>
        </p:txBody>
      </p:sp>
    </p:spTree>
    <p:extLst>
      <p:ext uri="{BB962C8B-B14F-4D97-AF65-F5344CB8AC3E}">
        <p14:creationId xmlns="" xmlns:p14="http://schemas.microsoft.com/office/powerpoint/2010/main" val="11037945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p:txBody>
          <a:bodyPr>
            <a:normAutofit fontScale="85000" lnSpcReduction="20000"/>
          </a:bodyPr>
          <a:lstStyle/>
          <a:p>
            <a:r>
              <a:rPr lang="en-US" dirty="0"/>
              <a:t>Sri Bhagavan </a:t>
            </a:r>
            <a:r>
              <a:rPr lang="en-US" dirty="0" smtClean="0"/>
              <a:t>heard </a:t>
            </a:r>
            <a:r>
              <a:rPr lang="en-US" dirty="0"/>
              <a:t>of the death of someone he knew, he would praise his good qualities. Sometimes we used to feel that we should die in order to hear good things about us from Sri Bhagavan! </a:t>
            </a:r>
            <a:endParaRPr lang="en-US" dirty="0" smtClean="0"/>
          </a:p>
          <a:p>
            <a:pPr marL="0" indent="0">
              <a:buNone/>
            </a:pPr>
            <a:r>
              <a:rPr lang="en-CA" dirty="0" smtClean="0"/>
              <a:t>     Incident of </a:t>
            </a:r>
            <a:r>
              <a:rPr lang="en-CA" dirty="0" err="1" smtClean="0"/>
              <a:t>Kandaswami</a:t>
            </a:r>
            <a:endParaRPr lang="en-CA" dirty="0" smtClean="0"/>
          </a:p>
          <a:p>
            <a:r>
              <a:rPr lang="en-CA" dirty="0" err="1" smtClean="0"/>
              <a:t>Kunju</a:t>
            </a:r>
            <a:r>
              <a:rPr lang="en-CA" dirty="0" smtClean="0"/>
              <a:t> Swami wanted to learn Vedanta</a:t>
            </a:r>
          </a:p>
          <a:p>
            <a:pPr marL="0" indent="0">
              <a:buNone/>
            </a:pPr>
            <a:r>
              <a:rPr lang="en-US" dirty="0" smtClean="0"/>
              <a:t>“Now </a:t>
            </a:r>
            <a:r>
              <a:rPr lang="en-US" dirty="0"/>
              <a:t>you want to study </a:t>
            </a:r>
            <a:r>
              <a:rPr lang="en-US" i="1" dirty="0" err="1"/>
              <a:t>v</a:t>
            </a:r>
            <a:r>
              <a:rPr lang="en-US" i="1" dirty="0" err="1" smtClean="0"/>
              <a:t>edanta</a:t>
            </a:r>
            <a:r>
              <a:rPr lang="en-US" dirty="0"/>
              <a:t>; later </a:t>
            </a:r>
            <a:r>
              <a:rPr lang="en-US" i="1" dirty="0" err="1"/>
              <a:t>s</a:t>
            </a:r>
            <a:r>
              <a:rPr lang="en-US" i="1" dirty="0" err="1" smtClean="0"/>
              <a:t>iddhanta</a:t>
            </a:r>
            <a:r>
              <a:rPr lang="en-US" dirty="0"/>
              <a:t>, </a:t>
            </a:r>
            <a:r>
              <a:rPr lang="en-US" dirty="0" err="1" smtClean="0"/>
              <a:t>sanskrit</a:t>
            </a:r>
            <a:r>
              <a:rPr lang="en-US" dirty="0"/>
              <a:t>, </a:t>
            </a:r>
            <a:r>
              <a:rPr lang="en-US" dirty="0" smtClean="0"/>
              <a:t>disputations</a:t>
            </a:r>
            <a:r>
              <a:rPr lang="en-US" dirty="0"/>
              <a:t>, etc., etc. If you learn how to be in your Self, that amounts to learning everything. What </a:t>
            </a:r>
            <a:r>
              <a:rPr lang="en-US" i="1" dirty="0"/>
              <a:t>Vedanta</a:t>
            </a:r>
            <a:r>
              <a:rPr lang="en-US" dirty="0"/>
              <a:t> did I study? If you are in the Self, the echo you hear from your heart will be in tune with everything. This is what is called the ‘Divine Voice</a:t>
            </a:r>
            <a:r>
              <a:rPr lang="en-US" dirty="0" smtClean="0"/>
              <a:t>’”</a:t>
            </a:r>
            <a:endParaRPr lang="en-CA"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96</a:t>
            </a:fld>
            <a:endParaRPr lang="en-US"/>
          </a:p>
        </p:txBody>
      </p:sp>
    </p:spTree>
    <p:extLst>
      <p:ext uri="{BB962C8B-B14F-4D97-AF65-F5344CB8AC3E}">
        <p14:creationId xmlns="" xmlns:p14="http://schemas.microsoft.com/office/powerpoint/2010/main" val="17081882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p:txBody>
          <a:bodyPr>
            <a:normAutofit lnSpcReduction="10000"/>
          </a:bodyPr>
          <a:lstStyle/>
          <a:p>
            <a:r>
              <a:rPr lang="en-CA" dirty="0" smtClean="0"/>
              <a:t>Tannai </a:t>
            </a:r>
            <a:r>
              <a:rPr lang="en-CA" dirty="0" err="1"/>
              <a:t>a</a:t>
            </a:r>
            <a:r>
              <a:rPr lang="en-CA" dirty="0" err="1" smtClean="0"/>
              <a:t>ridalindri</a:t>
            </a:r>
            <a:r>
              <a:rPr lang="en-CA" dirty="0" smtClean="0"/>
              <a:t> </a:t>
            </a:r>
            <a:r>
              <a:rPr lang="en-CA" dirty="0" err="1"/>
              <a:t>p</a:t>
            </a:r>
            <a:r>
              <a:rPr lang="en-CA" dirty="0" err="1" smtClean="0"/>
              <a:t>innai</a:t>
            </a:r>
            <a:r>
              <a:rPr lang="en-CA" dirty="0" smtClean="0"/>
              <a:t> </a:t>
            </a:r>
            <a:r>
              <a:rPr lang="en-CA" dirty="0" err="1"/>
              <a:t>e</a:t>
            </a:r>
            <a:r>
              <a:rPr lang="en-CA" dirty="0" err="1" smtClean="0"/>
              <a:t>darigilen</a:t>
            </a:r>
            <a:endParaRPr lang="en-CA" dirty="0" smtClean="0"/>
          </a:p>
          <a:p>
            <a:pPr marL="0" indent="0">
              <a:buNone/>
            </a:pPr>
            <a:r>
              <a:rPr lang="en-CA" dirty="0"/>
              <a:t> </a:t>
            </a:r>
            <a:r>
              <a:rPr lang="en-CA" dirty="0" smtClean="0"/>
              <a:t>   Tannai </a:t>
            </a:r>
            <a:r>
              <a:rPr lang="en-CA" dirty="0" err="1"/>
              <a:t>a</a:t>
            </a:r>
            <a:r>
              <a:rPr lang="en-CA" dirty="0" err="1" smtClean="0"/>
              <a:t>rindirpin</a:t>
            </a:r>
            <a:r>
              <a:rPr lang="en-CA" dirty="0" smtClean="0"/>
              <a:t> </a:t>
            </a:r>
            <a:r>
              <a:rPr lang="en-CA" dirty="0" err="1"/>
              <a:t>e</a:t>
            </a:r>
            <a:r>
              <a:rPr lang="en-CA" dirty="0" err="1" smtClean="0"/>
              <a:t>nnai</a:t>
            </a:r>
            <a:r>
              <a:rPr lang="en-CA" dirty="0" smtClean="0"/>
              <a:t> </a:t>
            </a:r>
            <a:r>
              <a:rPr lang="en-CA" dirty="0" err="1"/>
              <a:t>u</a:t>
            </a:r>
            <a:r>
              <a:rPr lang="en-CA" dirty="0" err="1" smtClean="0"/>
              <a:t>lladu</a:t>
            </a:r>
            <a:r>
              <a:rPr lang="en-CA" dirty="0" smtClean="0"/>
              <a:t> </a:t>
            </a:r>
            <a:r>
              <a:rPr lang="en-CA" dirty="0" err="1"/>
              <a:t>a</a:t>
            </a:r>
            <a:r>
              <a:rPr lang="en-CA" dirty="0" err="1" smtClean="0"/>
              <a:t>riya</a:t>
            </a:r>
            <a:endParaRPr lang="en-CA" dirty="0" smtClean="0"/>
          </a:p>
          <a:p>
            <a:pPr marL="0" indent="0">
              <a:buNone/>
            </a:pPr>
            <a:r>
              <a:rPr lang="en-CA" dirty="0" smtClean="0"/>
              <a:t>….. </a:t>
            </a:r>
            <a:r>
              <a:rPr lang="en-CA" dirty="0" err="1" smtClean="0"/>
              <a:t>Atma</a:t>
            </a:r>
            <a:r>
              <a:rPr lang="en-CA" dirty="0" smtClean="0"/>
              <a:t> </a:t>
            </a:r>
            <a:r>
              <a:rPr lang="en-CA" dirty="0" err="1" smtClean="0"/>
              <a:t>Vidya</a:t>
            </a:r>
            <a:endParaRPr lang="en-CA" dirty="0" smtClean="0"/>
          </a:p>
          <a:p>
            <a:pPr marL="0" indent="0">
              <a:buNone/>
            </a:pPr>
            <a:endParaRPr lang="en-CA" dirty="0" smtClean="0"/>
          </a:p>
          <a:p>
            <a:pPr marL="0" indent="0">
              <a:buNone/>
            </a:pPr>
            <a:r>
              <a:rPr lang="en-US" dirty="0" smtClean="0"/>
              <a:t>“When </a:t>
            </a:r>
            <a:r>
              <a:rPr lang="en-US" dirty="0"/>
              <a:t>you haven’t understood yourself,</a:t>
            </a:r>
          </a:p>
          <a:p>
            <a:pPr marL="0" indent="0">
              <a:buNone/>
            </a:pPr>
            <a:r>
              <a:rPr lang="en-US" dirty="0"/>
              <a:t>What’s the point of understanding other things? </a:t>
            </a:r>
          </a:p>
          <a:p>
            <a:pPr marL="0" indent="0">
              <a:buNone/>
            </a:pPr>
            <a:r>
              <a:rPr lang="en-US" dirty="0"/>
              <a:t>When you have understood yourself, </a:t>
            </a:r>
          </a:p>
          <a:p>
            <a:pPr marL="0" indent="0">
              <a:buNone/>
            </a:pPr>
            <a:r>
              <a:rPr lang="en-US" dirty="0"/>
              <a:t>What else is there to understand</a:t>
            </a:r>
            <a:r>
              <a:rPr lang="en-US" dirty="0" smtClean="0"/>
              <a:t>?”</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97</a:t>
            </a:fld>
            <a:endParaRPr lang="en-US"/>
          </a:p>
        </p:txBody>
      </p:sp>
    </p:spTree>
    <p:extLst>
      <p:ext uri="{BB962C8B-B14F-4D97-AF65-F5344CB8AC3E}">
        <p14:creationId xmlns="" xmlns:p14="http://schemas.microsoft.com/office/powerpoint/2010/main" val="30455617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Kunju</a:t>
            </a:r>
            <a:r>
              <a:rPr lang="en-CA" dirty="0" smtClean="0"/>
              <a:t> Swami</a:t>
            </a:r>
            <a:endParaRPr lang="en-US" dirty="0"/>
          </a:p>
        </p:txBody>
      </p:sp>
      <p:sp>
        <p:nvSpPr>
          <p:cNvPr id="3" name="Content Placeholder 2"/>
          <p:cNvSpPr>
            <a:spLocks noGrp="1"/>
          </p:cNvSpPr>
          <p:nvPr>
            <p:ph idx="1"/>
          </p:nvPr>
        </p:nvSpPr>
        <p:spPr>
          <a:xfrm>
            <a:off x="457200" y="1600200"/>
            <a:ext cx="8229600" cy="4876800"/>
          </a:xfrm>
        </p:spPr>
        <p:txBody>
          <a:bodyPr>
            <a:normAutofit fontScale="25000" lnSpcReduction="20000"/>
          </a:bodyPr>
          <a:lstStyle/>
          <a:p>
            <a:r>
              <a:rPr lang="en-US" sz="8000" dirty="0" smtClean="0"/>
              <a:t>Early days of </a:t>
            </a:r>
            <a:r>
              <a:rPr lang="en-US" sz="8000" dirty="0" err="1" smtClean="0"/>
              <a:t>Ramanashramam</a:t>
            </a:r>
            <a:r>
              <a:rPr lang="en-US" sz="8000" dirty="0" smtClean="0"/>
              <a:t> “It was very cold during winter. Sri Bhagavan used to sleep on a platform. On it were a sheet and a pillow. We used to sleep on the same platform close to Sri Bhagavan. We placed a charcoal oven near Sri Bhagavan. If there was not enough charcoal, we would peel off the bark of a tamarind tree and put some pieces in the oven. Sri Bhagavan never slept much. We could not sleep because of the cold. We used to sit around the charcoal oven. At that quiet time, pearls of wisdom used to fall from the mouth of Sri Bhagavan. Those were the golden days! If devotees came from outside, we would leave the platform to them and go and sleep in some temple or </a:t>
            </a:r>
            <a:r>
              <a:rPr lang="en-US" sz="8000" i="1" dirty="0" err="1" smtClean="0"/>
              <a:t>mandapam</a:t>
            </a:r>
            <a:r>
              <a:rPr lang="en-US" sz="8000" dirty="0" smtClean="0"/>
              <a:t> close by. We would return in the morning. If it was summer, we used to sleep under some banyan tree”</a:t>
            </a:r>
          </a:p>
          <a:p>
            <a:pPr marL="0" indent="0">
              <a:buNone/>
            </a:pPr>
            <a:endParaRPr lang="en-US" sz="8000" dirty="0" smtClean="0"/>
          </a:p>
          <a:p>
            <a:pPr marL="0" indent="0">
              <a:buNone/>
            </a:pPr>
            <a:endParaRPr lang="en-US" sz="4500" dirty="0" smtClean="0"/>
          </a:p>
          <a:p>
            <a:pPr marL="0" indent="0">
              <a:buNone/>
            </a:pPr>
            <a:r>
              <a:rPr lang="en-CA" dirty="0" smtClean="0"/>
              <a:t>   </a:t>
            </a:r>
            <a:endParaRPr lang="en-US"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Kunju</a:t>
            </a:r>
            <a:r>
              <a:rPr lang="en-CA" dirty="0"/>
              <a:t> Swami</a:t>
            </a:r>
            <a:endParaRPr lang="en-US" dirty="0"/>
          </a:p>
        </p:txBody>
      </p:sp>
      <p:sp>
        <p:nvSpPr>
          <p:cNvPr id="3" name="Content Placeholder 2"/>
          <p:cNvSpPr>
            <a:spLocks noGrp="1"/>
          </p:cNvSpPr>
          <p:nvPr>
            <p:ph idx="1"/>
          </p:nvPr>
        </p:nvSpPr>
        <p:spPr>
          <a:xfrm>
            <a:off x="457200" y="1600200"/>
            <a:ext cx="8382000" cy="4525963"/>
          </a:xfrm>
        </p:spPr>
        <p:txBody>
          <a:bodyPr>
            <a:normAutofit/>
          </a:bodyPr>
          <a:lstStyle/>
          <a:p>
            <a:r>
              <a:rPr lang="en-CA" sz="2400" dirty="0" smtClean="0"/>
              <a:t>Small room near </a:t>
            </a:r>
            <a:r>
              <a:rPr lang="en-CA" sz="2400" dirty="0" err="1" smtClean="0"/>
              <a:t>Ganapathi</a:t>
            </a:r>
            <a:r>
              <a:rPr lang="en-CA" sz="2400" dirty="0" smtClean="0"/>
              <a:t> temple at </a:t>
            </a:r>
            <a:r>
              <a:rPr lang="en-CA" sz="2400" dirty="0" err="1" smtClean="0"/>
              <a:t>Palakottu</a:t>
            </a:r>
            <a:r>
              <a:rPr lang="en-CA" sz="2400" dirty="0" smtClean="0"/>
              <a:t>. Food from </a:t>
            </a:r>
            <a:r>
              <a:rPr lang="en-CA" sz="2400" dirty="0" err="1" smtClean="0"/>
              <a:t>Sabhapathi</a:t>
            </a:r>
            <a:r>
              <a:rPr lang="en-CA" sz="2400" dirty="0" smtClean="0"/>
              <a:t> Pillai</a:t>
            </a:r>
          </a:p>
          <a:p>
            <a:r>
              <a:rPr lang="en-CA" sz="2400" dirty="0" err="1" smtClean="0"/>
              <a:t>Bhagavan</a:t>
            </a:r>
            <a:r>
              <a:rPr lang="en-CA" sz="2400" dirty="0" smtClean="0"/>
              <a:t> appearing in dream to </a:t>
            </a:r>
            <a:r>
              <a:rPr lang="en-CA" sz="2400" dirty="0" err="1" smtClean="0"/>
              <a:t>Pudupalayam</a:t>
            </a:r>
            <a:r>
              <a:rPr lang="en-CA" sz="2400" dirty="0" smtClean="0"/>
              <a:t> </a:t>
            </a:r>
            <a:r>
              <a:rPr lang="en-CA" sz="2400" dirty="0" err="1" smtClean="0"/>
              <a:t>Gounder</a:t>
            </a:r>
            <a:r>
              <a:rPr lang="en-CA" sz="2400" dirty="0" smtClean="0"/>
              <a:t> </a:t>
            </a:r>
          </a:p>
          <a:p>
            <a:r>
              <a:rPr lang="en-CA" sz="2400" dirty="0" smtClean="0"/>
              <a:t>BV </a:t>
            </a:r>
            <a:r>
              <a:rPr lang="en-CA" sz="2400" dirty="0" err="1" smtClean="0"/>
              <a:t>Narasimha</a:t>
            </a:r>
            <a:r>
              <a:rPr lang="en-CA" sz="2400" dirty="0" smtClean="0"/>
              <a:t> Swami taught how to use a cooker</a:t>
            </a:r>
          </a:p>
          <a:p>
            <a:r>
              <a:rPr lang="en-CA" sz="2400" dirty="0" smtClean="0"/>
              <a:t>Financial Assistance from </a:t>
            </a:r>
            <a:r>
              <a:rPr lang="en-CA" sz="2400" dirty="0" err="1" smtClean="0"/>
              <a:t>Kannu</a:t>
            </a:r>
            <a:r>
              <a:rPr lang="en-CA" sz="2400" dirty="0" smtClean="0"/>
              <a:t> Swami at </a:t>
            </a:r>
            <a:r>
              <a:rPr lang="en-CA" sz="2400" dirty="0" err="1" smtClean="0"/>
              <a:t>Kumbhkonam</a:t>
            </a:r>
            <a:endParaRPr lang="en-CA" sz="2400" dirty="0" smtClean="0"/>
          </a:p>
          <a:p>
            <a:r>
              <a:rPr lang="en-US" sz="2400" dirty="0" smtClean="0"/>
              <a:t>early </a:t>
            </a:r>
            <a:r>
              <a:rPr lang="en-US" sz="2400" dirty="0"/>
              <a:t>in the morning and walk up to </a:t>
            </a:r>
            <a:r>
              <a:rPr lang="en-US" sz="2400" dirty="0" err="1"/>
              <a:t>Skandashram</a:t>
            </a:r>
            <a:r>
              <a:rPr lang="en-US" sz="2400" dirty="0"/>
              <a:t>, reciting devotional songs, and return after taking my bath around 7.30 a.m. After finishing his breakfast, Sri Bhagavan would be climbing the hill about that time. So each day I used to have </a:t>
            </a:r>
            <a:r>
              <a:rPr lang="en-US" sz="2400" i="1" dirty="0" err="1"/>
              <a:t>darshan</a:t>
            </a:r>
            <a:r>
              <a:rPr lang="en-US" sz="2400" dirty="0"/>
              <a:t> of  Sri Bhagavan on the </a:t>
            </a:r>
            <a:r>
              <a:rPr lang="en-US" sz="2400" dirty="0" smtClean="0"/>
              <a:t>hill</a:t>
            </a:r>
            <a:endParaRPr lang="en-CA" sz="2400" dirty="0" smtClean="0"/>
          </a:p>
          <a:p>
            <a:r>
              <a:rPr lang="en-CA" sz="2400" dirty="0" err="1" smtClean="0"/>
              <a:t>Bhagavan</a:t>
            </a:r>
            <a:r>
              <a:rPr lang="en-CA" sz="2400" dirty="0" smtClean="0"/>
              <a:t> come to </a:t>
            </a:r>
            <a:r>
              <a:rPr lang="en-CA" sz="2400" dirty="0" err="1" smtClean="0"/>
              <a:t>Palakottu</a:t>
            </a:r>
            <a:r>
              <a:rPr lang="en-CA" sz="2400" dirty="0" smtClean="0"/>
              <a:t> around 11.30 am </a:t>
            </a:r>
          </a:p>
          <a:p>
            <a:endParaRPr lang="en-US" sz="2400" dirty="0"/>
          </a:p>
        </p:txBody>
      </p:sp>
      <p:sp>
        <p:nvSpPr>
          <p:cNvPr id="4" name="Slide Number Placeholder 3"/>
          <p:cNvSpPr>
            <a:spLocks noGrp="1"/>
          </p:cNvSpPr>
          <p:nvPr>
            <p:ph type="sldNum" sz="quarter" idx="12"/>
          </p:nvPr>
        </p:nvSpPr>
        <p:spPr/>
        <p:txBody>
          <a:bodyPr/>
          <a:lstStyle/>
          <a:p>
            <a:fld id="{12102807-61C3-4224-A505-661E95102FB5}" type="slidenum">
              <a:rPr lang="en-US" smtClean="0"/>
              <a:pPr/>
              <a:t>99</a:t>
            </a:fld>
            <a:endParaRPr lang="en-US"/>
          </a:p>
        </p:txBody>
      </p:sp>
    </p:spTree>
    <p:extLst>
      <p:ext uri="{BB962C8B-B14F-4D97-AF65-F5344CB8AC3E}">
        <p14:creationId xmlns="" xmlns:p14="http://schemas.microsoft.com/office/powerpoint/2010/main" val="2189703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8470</TotalTime>
  <Words>9242</Words>
  <Application>Microsoft Office PowerPoint</Application>
  <PresentationFormat>On-screen Show (4:3)</PresentationFormat>
  <Paragraphs>985</Paragraphs>
  <Slides>115</Slides>
  <Notes>0</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Office Theme</vt:lpstr>
      <vt:lpstr>Slide 1</vt:lpstr>
      <vt:lpstr>Slide 2</vt:lpstr>
      <vt:lpstr>Supplication</vt:lpstr>
      <vt:lpstr>Supplication</vt:lpstr>
      <vt:lpstr>Map of South India</vt:lpstr>
      <vt:lpstr>Acknowledgements</vt:lpstr>
      <vt:lpstr>Attendant’s attitude towards Bhagavan</vt:lpstr>
      <vt:lpstr>Particulars of Bhagavan’s nature</vt:lpstr>
      <vt:lpstr>Bhagavan’s advent and initial days </vt:lpstr>
      <vt:lpstr>Slide 10</vt:lpstr>
      <vt:lpstr>Bhagavan: initial days</vt:lpstr>
      <vt:lpstr>Bhagavan: initial days</vt:lpstr>
      <vt:lpstr>Pazhani Swami and Ayya Swami </vt:lpstr>
      <vt:lpstr>Slide 14</vt:lpstr>
      <vt:lpstr>Slide 15</vt:lpstr>
      <vt:lpstr>Pazhani Swami</vt:lpstr>
      <vt:lpstr>Gurumurtham</vt:lpstr>
      <vt:lpstr>Pazhani Swami</vt:lpstr>
      <vt:lpstr>Pazhani Swami</vt:lpstr>
      <vt:lpstr>Pazhani Swami</vt:lpstr>
      <vt:lpstr>Pazhani Swami</vt:lpstr>
      <vt:lpstr>Pazhani Swami</vt:lpstr>
      <vt:lpstr>Slide 23</vt:lpstr>
      <vt:lpstr>Pazhani Swami</vt:lpstr>
      <vt:lpstr>Pazhani Swami; A witness to glorious moments</vt:lpstr>
      <vt:lpstr>Pazhani Swami; A witness to glorious moments</vt:lpstr>
      <vt:lpstr>Slide 27</vt:lpstr>
      <vt:lpstr>Pazhani Swami: A witness to glorious moments</vt:lpstr>
      <vt:lpstr>Pazhani Swami; A witness to glorious moments</vt:lpstr>
      <vt:lpstr>Pazhani Swami: witness to glorious moments</vt:lpstr>
      <vt:lpstr>Pazhani Swami</vt:lpstr>
      <vt:lpstr>Ayya Swami</vt:lpstr>
      <vt:lpstr>Ayya Swami</vt:lpstr>
      <vt:lpstr>Ayya Swami</vt:lpstr>
      <vt:lpstr>Slide 35</vt:lpstr>
      <vt:lpstr>Kunju Swami and Ramakrishna Swami </vt:lpstr>
      <vt:lpstr>Slide 37</vt:lpstr>
      <vt:lpstr>Kunju Swami</vt:lpstr>
      <vt:lpstr>Kunju Swami</vt:lpstr>
      <vt:lpstr>Kunju Swami</vt:lpstr>
      <vt:lpstr>Kunju Swami</vt:lpstr>
      <vt:lpstr>Kunju Swami</vt:lpstr>
      <vt:lpstr>Kunju Swami</vt:lpstr>
      <vt:lpstr>Slide 44</vt:lpstr>
      <vt:lpstr>Slide 45</vt:lpstr>
      <vt:lpstr>Kunju Swami</vt:lpstr>
      <vt:lpstr>Kunju Swami</vt:lpstr>
      <vt:lpstr>Kunju Swami</vt:lpstr>
      <vt:lpstr>Kunju Swami</vt:lpstr>
      <vt:lpstr>Kunju Swami</vt:lpstr>
      <vt:lpstr>Kunju Swami-Darlene conversations</vt:lpstr>
      <vt:lpstr>Kunju Swami-Darlene conversations</vt:lpstr>
      <vt:lpstr>Slide 53</vt:lpstr>
      <vt:lpstr>Kunju Swami</vt:lpstr>
      <vt:lpstr>Kunju Swami</vt:lpstr>
      <vt:lpstr>Ramakrishna Swami</vt:lpstr>
      <vt:lpstr>Ramakrishna Swami</vt:lpstr>
      <vt:lpstr>Ramakrishna Swami</vt:lpstr>
      <vt:lpstr>Ramakrishna Swami</vt:lpstr>
      <vt:lpstr>Madhava Swami </vt:lpstr>
      <vt:lpstr>Slide 61</vt:lpstr>
      <vt:lpstr>Madhava Swami</vt:lpstr>
      <vt:lpstr>Madhava Swami</vt:lpstr>
      <vt:lpstr>Madhava Swami</vt:lpstr>
      <vt:lpstr>Slide 65</vt:lpstr>
      <vt:lpstr>Madhava Swami</vt:lpstr>
      <vt:lpstr>Satyananda Swami </vt:lpstr>
      <vt:lpstr>Slide 68</vt:lpstr>
      <vt:lpstr>Satyananda Swami</vt:lpstr>
      <vt:lpstr>Satyananda Swami</vt:lpstr>
      <vt:lpstr>Satyananda Swami</vt:lpstr>
      <vt:lpstr>Satyananda Swami</vt:lpstr>
      <vt:lpstr>Role in literary works of Bhagavan</vt:lpstr>
      <vt:lpstr>Contributions of attendants from Kerala</vt:lpstr>
      <vt:lpstr>Kunju Swami</vt:lpstr>
      <vt:lpstr>       O Arunachala! Bestow Your Grace  so that I may graciously become           a devotee                                    of the devotes                                                                                                          of the devotees </vt:lpstr>
      <vt:lpstr>Slide 77</vt:lpstr>
      <vt:lpstr>Aksharamanamalai</vt:lpstr>
      <vt:lpstr>Slide 79</vt:lpstr>
      <vt:lpstr>Nivritti Panchakam</vt:lpstr>
      <vt:lpstr>Pazhani Swami</vt:lpstr>
      <vt:lpstr>Pazhani Swami;  A witness to glorious moments</vt:lpstr>
      <vt:lpstr>Pazhani Swami: A witness to second death experience</vt:lpstr>
      <vt:lpstr>Pazhani Swami</vt:lpstr>
      <vt:lpstr>Pazhani Swami</vt:lpstr>
      <vt:lpstr>Ayya Swami</vt:lpstr>
      <vt:lpstr>Kunju Swami</vt:lpstr>
      <vt:lpstr>Kunju Swami</vt:lpstr>
      <vt:lpstr>Kunju Swami</vt:lpstr>
      <vt:lpstr>Kunju Swami</vt:lpstr>
      <vt:lpstr>Kunju Swami</vt:lpstr>
      <vt:lpstr>Kunju Swami</vt:lpstr>
      <vt:lpstr>Kunju Swami</vt:lpstr>
      <vt:lpstr>Kunju Swami</vt:lpstr>
      <vt:lpstr>Kunju Swami</vt:lpstr>
      <vt:lpstr>Kunju Swami</vt:lpstr>
      <vt:lpstr>Kunju Swami</vt:lpstr>
      <vt:lpstr>Kunju Swami</vt:lpstr>
      <vt:lpstr>Kunju Swami</vt:lpstr>
      <vt:lpstr>Kunju Swami</vt:lpstr>
      <vt:lpstr>Kunju Swami</vt:lpstr>
      <vt:lpstr>Kunju Swami</vt:lpstr>
      <vt:lpstr>Slide 103</vt:lpstr>
      <vt:lpstr>Slide 104</vt:lpstr>
      <vt:lpstr>Slide 105</vt:lpstr>
      <vt:lpstr>Kunju Swami</vt:lpstr>
      <vt:lpstr>Slide 107</vt:lpstr>
      <vt:lpstr>Ramakrishna Swami</vt:lpstr>
      <vt:lpstr>Ramakrishna Swami</vt:lpstr>
      <vt:lpstr>Ramakrishna Swami</vt:lpstr>
      <vt:lpstr>Ramakrishna Swami</vt:lpstr>
      <vt:lpstr>Madhava Swami</vt:lpstr>
      <vt:lpstr>Madhava Swami</vt:lpstr>
      <vt:lpstr>Madhava Swami</vt:lpstr>
      <vt:lpstr>Madhava Swami</vt:lpstr>
    </vt:vector>
  </TitlesOfParts>
  <Company>Health Shared Services BC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Elantholi Parameswaran, Saibishkumar</dc:creator>
  <cp:lastModifiedBy>saibish@gmail.com</cp:lastModifiedBy>
  <cp:revision>633</cp:revision>
  <dcterms:created xsi:type="dcterms:W3CDTF">2018-10-02T18:42:37Z</dcterms:created>
  <dcterms:modified xsi:type="dcterms:W3CDTF">2019-01-03T18:35:07Z</dcterms:modified>
</cp:coreProperties>
</file>